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60" r:id="rId4"/>
    <p:sldId id="261" r:id="rId5"/>
    <p:sldId id="262" r:id="rId6"/>
    <p:sldId id="263" r:id="rId7"/>
    <p:sldId id="264" r:id="rId8"/>
    <p:sldId id="265" r:id="rId9"/>
    <p:sldId id="267" r:id="rId10"/>
    <p:sldId id="266" r:id="rId11"/>
    <p:sldId id="268" r:id="rId12"/>
    <p:sldId id="275" r:id="rId13"/>
    <p:sldId id="269" r:id="rId14"/>
    <p:sldId id="276" r:id="rId15"/>
    <p:sldId id="274" r:id="rId16"/>
    <p:sldId id="270" r:id="rId17"/>
    <p:sldId id="271" r:id="rId18"/>
    <p:sldId id="272" r:id="rId19"/>
    <p:sldId id="277"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5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DABCED6-ADB3-428C-8C50-7B0AAEC5D1FA}" type="datetimeFigureOut">
              <a:rPr lang="en-US" smtClean="0"/>
              <a:t>5/3/2019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ACD4E10-90DF-45E2-94DD-5C51839BFE5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ABCED6-ADB3-428C-8C50-7B0AAEC5D1FA}"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ABCED6-ADB3-428C-8C50-7B0AAEC5D1FA}"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ABCED6-ADB3-428C-8C50-7B0AAEC5D1FA}"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D4E10-90DF-45E2-94DD-5C51839BFE50}" type="slidenum">
              <a:rPr lang="en-US" smtClean="0"/>
              <a:t>‹#›</a:t>
            </a:fld>
            <a:endParaRPr lang="en-US"/>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17801" t="5584" r="17801" b="7155"/>
          <a:stretch/>
        </p:blipFill>
        <p:spPr>
          <a:xfrm>
            <a:off x="7696200" y="228600"/>
            <a:ext cx="1274674" cy="1295400"/>
          </a:xfrm>
          <a:prstGeom prst="ellipse">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DABCED6-ADB3-428C-8C50-7B0AAEC5D1FA}" type="datetimeFigureOut">
              <a:rPr lang="en-US" smtClean="0"/>
              <a:t>5/3/2019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D4E10-90DF-45E2-94DD-5C51839BFE5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ABCED6-ADB3-428C-8C50-7B0AAEC5D1FA}"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ABCED6-ADB3-428C-8C50-7B0AAEC5D1FA}" type="datetimeFigureOut">
              <a:rPr lang="en-US" smtClean="0"/>
              <a:t>5/3/2019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FDABCED6-ADB3-428C-8C50-7B0AAEC5D1FA}" type="datetimeFigureOut">
              <a:rPr lang="en-US" smtClean="0"/>
              <a:t>5/3/2019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ABCED6-ADB3-428C-8C50-7B0AAEC5D1FA}" type="datetimeFigureOut">
              <a:rPr lang="en-US" smtClean="0"/>
              <a:t>5/3/2019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ABCED6-ADB3-428C-8C50-7B0AAEC5D1FA}"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DABCED6-ADB3-428C-8C50-7B0AAEC5D1FA}" type="datetimeFigureOut">
              <a:rPr lang="en-US" smtClean="0"/>
              <a:t>5/3/2019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ACD4E10-90DF-45E2-94DD-5C51839BFE5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ABCED6-ADB3-428C-8C50-7B0AAEC5D1FA}" type="datetimeFigureOut">
              <a:rPr lang="en-US" smtClean="0"/>
              <a:t>5/3/2019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ACD4E10-90DF-45E2-94DD-5C51839BFE5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a:bodyPr>
          <a:lstStyle/>
          <a:p>
            <a:r>
              <a:rPr lang="en-US" dirty="0"/>
              <a:t>“This is Serious”</a:t>
            </a:r>
          </a:p>
        </p:txBody>
      </p:sp>
      <p:sp>
        <p:nvSpPr>
          <p:cNvPr id="3" name="Subtitle 2"/>
          <p:cNvSpPr>
            <a:spLocks noGrp="1"/>
          </p:cNvSpPr>
          <p:nvPr>
            <p:ph type="subTitle" idx="1"/>
          </p:nvPr>
        </p:nvSpPr>
        <p:spPr>
          <a:xfrm>
            <a:off x="533400" y="4724400"/>
            <a:ext cx="7854696" cy="1470024"/>
          </a:xfrm>
        </p:spPr>
        <p:txBody>
          <a:bodyPr>
            <a:normAutofit lnSpcReduction="10000"/>
          </a:bodyPr>
          <a:lstStyle/>
          <a:p>
            <a:endParaRPr lang="en-US" sz="1600" b="1" i="1" dirty="0"/>
          </a:p>
          <a:p>
            <a:endParaRPr lang="en-US" sz="1600" b="1" i="1" dirty="0"/>
          </a:p>
          <a:p>
            <a:endParaRPr lang="en-US" sz="1600" b="1" i="1" dirty="0"/>
          </a:p>
          <a:p>
            <a:r>
              <a:rPr lang="en-US" sz="1400" b="1" i="1" dirty="0"/>
              <a:t>With thanks to UH for Original article on this </a:t>
            </a:r>
          </a:p>
          <a:p>
            <a:r>
              <a:rPr lang="en-US" sz="1400" b="1" i="1" dirty="0"/>
              <a:t>Topic (Valley Soaring, Out-of-the-Valley Newsletter</a:t>
            </a:r>
            <a:r>
              <a:rPr lang="en-US" sz="1800" b="1" i="1" dirty="0"/>
              <a:t>)</a:t>
            </a:r>
            <a:r>
              <a:rPr lang="en-US" sz="2000" b="1" i="1" dirty="0"/>
              <a:t> </a:t>
            </a:r>
          </a:p>
        </p:txBody>
      </p:sp>
    </p:spTree>
    <p:extLst>
      <p:ext uri="{BB962C8B-B14F-4D97-AF65-F5344CB8AC3E}">
        <p14:creationId xmlns:p14="http://schemas.microsoft.com/office/powerpoint/2010/main" val="1630821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5029200"/>
          </a:xfrm>
        </p:spPr>
        <p:txBody>
          <a:bodyPr>
            <a:normAutofit/>
          </a:bodyPr>
          <a:lstStyle/>
          <a:p>
            <a:r>
              <a:rPr lang="en-US" sz="2200" dirty="0"/>
              <a:t>It may sound like we are saying all accidents are OK to have;</a:t>
            </a:r>
          </a:p>
          <a:p>
            <a:r>
              <a:rPr lang="en-US" sz="2200" dirty="0"/>
              <a:t>Not true.  It is however important to remember that many fatal accidents could have been prevented from being fatal by accepting the possibility of sailplane damage in order to have a low energy survivable accident.</a:t>
            </a:r>
          </a:p>
          <a:p>
            <a:endParaRPr lang="en-US" sz="2200" dirty="0"/>
          </a:p>
          <a:p>
            <a:pPr marL="0" indent="0">
              <a:buNone/>
            </a:pPr>
            <a:endParaRPr lang="en-US" sz="2200" dirty="0"/>
          </a:p>
          <a:p>
            <a:endParaRPr lang="en-US" sz="2200" dirty="0"/>
          </a:p>
          <a:p>
            <a:pPr lvl="1"/>
            <a:endParaRPr lang="en-US" sz="2200" dirty="0"/>
          </a:p>
        </p:txBody>
      </p:sp>
    </p:spTree>
    <p:extLst>
      <p:ext uri="{BB962C8B-B14F-4D97-AF65-F5344CB8AC3E}">
        <p14:creationId xmlns:p14="http://schemas.microsoft.com/office/powerpoint/2010/main" val="1276604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352C-670F-4944-9D25-49D56A36D379}"/>
              </a:ext>
            </a:extLst>
          </p:cNvPr>
          <p:cNvSpPr>
            <a:spLocks noGrp="1"/>
          </p:cNvSpPr>
          <p:nvPr>
            <p:ph type="title"/>
          </p:nvPr>
        </p:nvSpPr>
        <p:spPr>
          <a:xfrm>
            <a:off x="457200" y="780605"/>
            <a:ext cx="8229600" cy="1143000"/>
          </a:xfrm>
        </p:spPr>
        <p:txBody>
          <a:bodyPr>
            <a:normAutofit fontScale="90000"/>
          </a:bodyPr>
          <a:lstStyle/>
          <a:p>
            <a:r>
              <a:rPr lang="en-US" dirty="0"/>
              <a:t>Things we can do to improve </a:t>
            </a:r>
            <a:br>
              <a:rPr lang="en-US" dirty="0"/>
            </a:br>
            <a:r>
              <a:rPr lang="en-US" dirty="0"/>
              <a:t>our chances in difficult situations.</a:t>
            </a:r>
          </a:p>
        </p:txBody>
      </p:sp>
      <p:sp>
        <p:nvSpPr>
          <p:cNvPr id="3" name="Content Placeholder 2">
            <a:extLst>
              <a:ext uri="{FF2B5EF4-FFF2-40B4-BE49-F238E27FC236}">
                <a16:creationId xmlns:a16="http://schemas.microsoft.com/office/drawing/2014/main" id="{D7B96AAD-65CA-4A8C-A63F-5276C3898F79}"/>
              </a:ext>
            </a:extLst>
          </p:cNvPr>
          <p:cNvSpPr>
            <a:spLocks noGrp="1"/>
          </p:cNvSpPr>
          <p:nvPr>
            <p:ph idx="1"/>
          </p:nvPr>
        </p:nvSpPr>
        <p:spPr/>
        <p:txBody>
          <a:bodyPr/>
          <a:lstStyle/>
          <a:p>
            <a:pPr marL="0" indent="0">
              <a:buNone/>
            </a:pPr>
            <a:endParaRPr lang="en-US" dirty="0"/>
          </a:p>
          <a:p>
            <a:r>
              <a:rPr lang="en-US" dirty="0"/>
              <a:t>Some of these will seem like common sense and some you probably have never considered:</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858898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B4154-9E1D-4D6D-B55C-CDD4863D3BC8}"/>
              </a:ext>
            </a:extLst>
          </p:cNvPr>
          <p:cNvSpPr>
            <a:spLocks noGrp="1"/>
          </p:cNvSpPr>
          <p:nvPr>
            <p:ph type="title"/>
          </p:nvPr>
        </p:nvSpPr>
        <p:spPr>
          <a:xfrm>
            <a:off x="457200" y="704088"/>
            <a:ext cx="8229600" cy="1143000"/>
          </a:xfrm>
        </p:spPr>
        <p:txBody>
          <a:bodyPr/>
          <a:lstStyle/>
          <a:p>
            <a:pPr algn="ctr"/>
            <a:r>
              <a:rPr lang="en-US" dirty="0"/>
              <a:t>Mindset and Attitude</a:t>
            </a:r>
          </a:p>
        </p:txBody>
      </p:sp>
      <p:sp>
        <p:nvSpPr>
          <p:cNvPr id="3" name="Content Placeholder 2">
            <a:extLst>
              <a:ext uri="{FF2B5EF4-FFF2-40B4-BE49-F238E27FC236}">
                <a16:creationId xmlns:a16="http://schemas.microsoft.com/office/drawing/2014/main" id="{8623E1E0-04D5-4954-97F7-9D24E40F0D66}"/>
              </a:ext>
            </a:extLst>
          </p:cNvPr>
          <p:cNvSpPr>
            <a:spLocks noGrp="1"/>
          </p:cNvSpPr>
          <p:nvPr>
            <p:ph idx="1"/>
          </p:nvPr>
        </p:nvSpPr>
        <p:spPr/>
        <p:txBody>
          <a:bodyPr/>
          <a:lstStyle/>
          <a:p>
            <a:r>
              <a:rPr lang="en-US" dirty="0"/>
              <a:t>Avoiding Bad Situations</a:t>
            </a:r>
          </a:p>
          <a:p>
            <a:r>
              <a:rPr lang="en-US" dirty="0"/>
              <a:t>ADM</a:t>
            </a:r>
          </a:p>
        </p:txBody>
      </p:sp>
    </p:spTree>
    <p:extLst>
      <p:ext uri="{BB962C8B-B14F-4D97-AF65-F5344CB8AC3E}">
        <p14:creationId xmlns:p14="http://schemas.microsoft.com/office/powerpoint/2010/main" val="3986464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352C-670F-4944-9D25-49D56A36D379}"/>
              </a:ext>
            </a:extLst>
          </p:cNvPr>
          <p:cNvSpPr>
            <a:spLocks noGrp="1"/>
          </p:cNvSpPr>
          <p:nvPr>
            <p:ph type="title"/>
          </p:nvPr>
        </p:nvSpPr>
        <p:spPr>
          <a:xfrm>
            <a:off x="457200" y="780605"/>
            <a:ext cx="8229600" cy="1143000"/>
          </a:xfrm>
        </p:spPr>
        <p:txBody>
          <a:bodyPr>
            <a:normAutofit/>
          </a:bodyPr>
          <a:lstStyle/>
          <a:p>
            <a:r>
              <a:rPr lang="en-US" dirty="0"/>
              <a:t>Plan &amp; Think Ahead</a:t>
            </a:r>
          </a:p>
        </p:txBody>
      </p:sp>
      <p:sp>
        <p:nvSpPr>
          <p:cNvPr id="3" name="Content Placeholder 2">
            <a:extLst>
              <a:ext uri="{FF2B5EF4-FFF2-40B4-BE49-F238E27FC236}">
                <a16:creationId xmlns:a16="http://schemas.microsoft.com/office/drawing/2014/main" id="{D7B96AAD-65CA-4A8C-A63F-5276C3898F79}"/>
              </a:ext>
            </a:extLst>
          </p:cNvPr>
          <p:cNvSpPr>
            <a:spLocks noGrp="1"/>
          </p:cNvSpPr>
          <p:nvPr>
            <p:ph idx="1"/>
          </p:nvPr>
        </p:nvSpPr>
        <p:spPr/>
        <p:txBody>
          <a:bodyPr>
            <a:normAutofit fontScale="92500" lnSpcReduction="10000"/>
          </a:bodyPr>
          <a:lstStyle/>
          <a:p>
            <a:r>
              <a:rPr lang="en-US" b="1" dirty="0"/>
              <a:t>Think and fly to avoid getting into a bad situation in the first place. </a:t>
            </a:r>
          </a:p>
          <a:p>
            <a:endParaRPr lang="en-US" dirty="0"/>
          </a:p>
          <a:p>
            <a:r>
              <a:rPr lang="en-US" dirty="0"/>
              <a:t>Methodically envision what may happen ahead:</a:t>
            </a:r>
          </a:p>
          <a:p>
            <a:r>
              <a:rPr lang="en-US" dirty="0"/>
              <a:t>Always have:</a:t>
            </a:r>
          </a:p>
          <a:p>
            <a:pPr lvl="2"/>
            <a:r>
              <a:rPr lang="en-US" u="sng" dirty="0"/>
              <a:t>Two </a:t>
            </a:r>
            <a:r>
              <a:rPr lang="en-US" u="sng" dirty="0" err="1"/>
              <a:t>aerological</a:t>
            </a:r>
            <a:r>
              <a:rPr lang="en-US" u="sng" dirty="0"/>
              <a:t> plans</a:t>
            </a:r>
            <a:r>
              <a:rPr lang="en-US" dirty="0"/>
              <a:t>: two cumulus, or cumulus + ridge;</a:t>
            </a:r>
          </a:p>
          <a:p>
            <a:pPr lvl="2"/>
            <a:r>
              <a:rPr lang="en-US" u="sng" dirty="0"/>
              <a:t>An escape to a landing</a:t>
            </a:r>
            <a:r>
              <a:rPr lang="en-US" dirty="0"/>
              <a:t>: airport or </a:t>
            </a:r>
            <a:r>
              <a:rPr lang="en-US" dirty="0" err="1"/>
              <a:t>landable</a:t>
            </a:r>
            <a:r>
              <a:rPr lang="en-US" dirty="0"/>
              <a:t> fields;</a:t>
            </a:r>
          </a:p>
          <a:p>
            <a:pPr marL="393192" lvl="1" indent="0">
              <a:buNone/>
            </a:pPr>
            <a:endParaRPr lang="en-US" dirty="0"/>
          </a:p>
          <a:p>
            <a:pPr marL="484632" indent="-457200"/>
            <a:r>
              <a:rPr lang="en-US" dirty="0"/>
              <a:t>Abide by these two: Don’t be complacent… just because you’ve gone past one or both of these tenants in the past and gotten away with it doesn’t mean it will work out next time.</a:t>
            </a:r>
          </a:p>
          <a:p>
            <a:pPr marL="27432"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442996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B4154-9E1D-4D6D-B55C-CDD4863D3BC8}"/>
              </a:ext>
            </a:extLst>
          </p:cNvPr>
          <p:cNvSpPr>
            <a:spLocks noGrp="1"/>
          </p:cNvSpPr>
          <p:nvPr>
            <p:ph type="title"/>
          </p:nvPr>
        </p:nvSpPr>
        <p:spPr/>
        <p:txBody>
          <a:bodyPr/>
          <a:lstStyle/>
          <a:p>
            <a:pPr algn="ctr"/>
            <a:r>
              <a:rPr lang="en-US" dirty="0"/>
              <a:t>Equipment</a:t>
            </a:r>
          </a:p>
        </p:txBody>
      </p:sp>
      <p:sp>
        <p:nvSpPr>
          <p:cNvPr id="3" name="Content Placeholder 2">
            <a:extLst>
              <a:ext uri="{FF2B5EF4-FFF2-40B4-BE49-F238E27FC236}">
                <a16:creationId xmlns:a16="http://schemas.microsoft.com/office/drawing/2014/main" id="{8623E1E0-04D5-4954-97F7-9D24E40F0D66}"/>
              </a:ext>
            </a:extLst>
          </p:cNvPr>
          <p:cNvSpPr>
            <a:spLocks noGrp="1"/>
          </p:cNvSpPr>
          <p:nvPr>
            <p:ph idx="1"/>
          </p:nvPr>
        </p:nvSpPr>
        <p:spPr/>
        <p:txBody>
          <a:bodyPr/>
          <a:lstStyle/>
          <a:p>
            <a:r>
              <a:rPr lang="en-US" dirty="0"/>
              <a:t>To be prepared</a:t>
            </a:r>
          </a:p>
        </p:txBody>
      </p:sp>
    </p:spTree>
    <p:extLst>
      <p:ext uri="{BB962C8B-B14F-4D97-AF65-F5344CB8AC3E}">
        <p14:creationId xmlns:p14="http://schemas.microsoft.com/office/powerpoint/2010/main" val="2224673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352C-670F-4944-9D25-49D56A36D379}"/>
              </a:ext>
            </a:extLst>
          </p:cNvPr>
          <p:cNvSpPr>
            <a:spLocks noGrp="1"/>
          </p:cNvSpPr>
          <p:nvPr>
            <p:ph type="title"/>
          </p:nvPr>
        </p:nvSpPr>
        <p:spPr>
          <a:xfrm>
            <a:off x="457200" y="780605"/>
            <a:ext cx="8229600" cy="1143000"/>
          </a:xfrm>
        </p:spPr>
        <p:txBody>
          <a:bodyPr>
            <a:normAutofit/>
          </a:bodyPr>
          <a:lstStyle/>
          <a:p>
            <a:r>
              <a:rPr lang="en-US" dirty="0"/>
              <a:t>Parachutes</a:t>
            </a:r>
          </a:p>
        </p:txBody>
      </p:sp>
      <p:sp>
        <p:nvSpPr>
          <p:cNvPr id="3" name="Content Placeholder 2">
            <a:extLst>
              <a:ext uri="{FF2B5EF4-FFF2-40B4-BE49-F238E27FC236}">
                <a16:creationId xmlns:a16="http://schemas.microsoft.com/office/drawing/2014/main" id="{D7B96AAD-65CA-4A8C-A63F-5276C3898F79}"/>
              </a:ext>
            </a:extLst>
          </p:cNvPr>
          <p:cNvSpPr>
            <a:spLocks noGrp="1"/>
          </p:cNvSpPr>
          <p:nvPr>
            <p:ph idx="1"/>
          </p:nvPr>
        </p:nvSpPr>
        <p:spPr/>
        <p:txBody>
          <a:bodyPr>
            <a:normAutofit lnSpcReduction="10000"/>
          </a:bodyPr>
          <a:lstStyle/>
          <a:p>
            <a:r>
              <a:rPr lang="en-US" dirty="0"/>
              <a:t>Know how to set up and use your parachute;</a:t>
            </a:r>
          </a:p>
          <a:p>
            <a:r>
              <a:rPr lang="en-US" dirty="0"/>
              <a:t>Make sure the harness and pads are correct for you and properly adjusted;</a:t>
            </a:r>
          </a:p>
          <a:p>
            <a:r>
              <a:rPr lang="en-US" dirty="0"/>
              <a:t>Practice and make second nature the procedures for getting out of the ship;</a:t>
            </a:r>
          </a:p>
          <a:p>
            <a:r>
              <a:rPr lang="en-US" dirty="0"/>
              <a:t>Eliminate things in the cockpit that would make egress more difficult;</a:t>
            </a:r>
          </a:p>
          <a:p>
            <a:r>
              <a:rPr lang="en-US" dirty="0"/>
              <a:t>Make sure the canopy jettison mechanism works to release properly </a:t>
            </a:r>
            <a:r>
              <a:rPr lang="en-US" u="sng" dirty="0"/>
              <a:t>and</a:t>
            </a:r>
            <a:r>
              <a:rPr lang="en-US" dirty="0"/>
              <a:t> that it returns all the way to its home position on reassembly.  </a:t>
            </a:r>
            <a:r>
              <a:rPr lang="en-US" b="1" dirty="0"/>
              <a:t>You</a:t>
            </a:r>
            <a:r>
              <a:rPr lang="en-US" dirty="0"/>
              <a:t> do it, your mechanic probably didn’t.</a:t>
            </a:r>
          </a:p>
          <a:p>
            <a:endParaRPr lang="en-US" dirty="0"/>
          </a:p>
          <a:p>
            <a:endParaRPr lang="en-US" dirty="0"/>
          </a:p>
        </p:txBody>
      </p:sp>
    </p:spTree>
    <p:extLst>
      <p:ext uri="{BB962C8B-B14F-4D97-AF65-F5344CB8AC3E}">
        <p14:creationId xmlns:p14="http://schemas.microsoft.com/office/powerpoint/2010/main" val="3518116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352C-670F-4944-9D25-49D56A36D379}"/>
              </a:ext>
            </a:extLst>
          </p:cNvPr>
          <p:cNvSpPr>
            <a:spLocks noGrp="1"/>
          </p:cNvSpPr>
          <p:nvPr>
            <p:ph type="title"/>
          </p:nvPr>
        </p:nvSpPr>
        <p:spPr>
          <a:xfrm>
            <a:off x="457200" y="780605"/>
            <a:ext cx="8229600" cy="1143000"/>
          </a:xfrm>
        </p:spPr>
        <p:txBody>
          <a:bodyPr>
            <a:normAutofit/>
          </a:bodyPr>
          <a:lstStyle/>
          <a:p>
            <a:r>
              <a:rPr lang="en-US" dirty="0"/>
              <a:t>Loose Objects</a:t>
            </a:r>
          </a:p>
        </p:txBody>
      </p:sp>
      <p:sp>
        <p:nvSpPr>
          <p:cNvPr id="3" name="Content Placeholder 2">
            <a:extLst>
              <a:ext uri="{FF2B5EF4-FFF2-40B4-BE49-F238E27FC236}">
                <a16:creationId xmlns:a16="http://schemas.microsoft.com/office/drawing/2014/main" id="{D7B96AAD-65CA-4A8C-A63F-5276C3898F79}"/>
              </a:ext>
            </a:extLst>
          </p:cNvPr>
          <p:cNvSpPr>
            <a:spLocks noGrp="1"/>
          </p:cNvSpPr>
          <p:nvPr>
            <p:ph idx="1"/>
          </p:nvPr>
        </p:nvSpPr>
        <p:spPr/>
        <p:txBody>
          <a:bodyPr>
            <a:normAutofit/>
          </a:bodyPr>
          <a:lstStyle/>
          <a:p>
            <a:r>
              <a:rPr lang="en-US" dirty="0"/>
              <a:t>Before you put something in the “baggage compartment” behind you head, ask the following question: “Would I want this to be thrown at my head by a very strong man?”.  </a:t>
            </a:r>
          </a:p>
          <a:p>
            <a:pPr lvl="1"/>
            <a:r>
              <a:rPr lang="en-US" dirty="0"/>
              <a:t>If the answer is “no” either bolt it down (no bungee cords) or leave it out.  </a:t>
            </a:r>
          </a:p>
          <a:p>
            <a:r>
              <a:rPr lang="en-US" dirty="0"/>
              <a:t>Shot bags and batteries loosely secured become lethal weapons in an accident.  In 1986, a top ranking US national pilot was killed by a shot bag bungeed into the baggage compartment.</a:t>
            </a:r>
          </a:p>
          <a:p>
            <a:endParaRPr lang="en-US" dirty="0"/>
          </a:p>
          <a:p>
            <a:endParaRPr lang="en-US" dirty="0"/>
          </a:p>
        </p:txBody>
      </p:sp>
    </p:spTree>
    <p:extLst>
      <p:ext uri="{BB962C8B-B14F-4D97-AF65-F5344CB8AC3E}">
        <p14:creationId xmlns:p14="http://schemas.microsoft.com/office/powerpoint/2010/main" val="1668342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352C-670F-4944-9D25-49D56A36D379}"/>
              </a:ext>
            </a:extLst>
          </p:cNvPr>
          <p:cNvSpPr>
            <a:spLocks noGrp="1"/>
          </p:cNvSpPr>
          <p:nvPr>
            <p:ph type="title"/>
          </p:nvPr>
        </p:nvSpPr>
        <p:spPr>
          <a:xfrm>
            <a:off x="457200" y="780605"/>
            <a:ext cx="8229600" cy="1143000"/>
          </a:xfrm>
        </p:spPr>
        <p:txBody>
          <a:bodyPr>
            <a:normAutofit/>
          </a:bodyPr>
          <a:lstStyle/>
          <a:p>
            <a:r>
              <a:rPr lang="en-US" dirty="0"/>
              <a:t>ELT’s; PLB’s; Spot Trackers etc.</a:t>
            </a:r>
          </a:p>
        </p:txBody>
      </p:sp>
      <p:sp>
        <p:nvSpPr>
          <p:cNvPr id="3" name="Content Placeholder 2">
            <a:extLst>
              <a:ext uri="{FF2B5EF4-FFF2-40B4-BE49-F238E27FC236}">
                <a16:creationId xmlns:a16="http://schemas.microsoft.com/office/drawing/2014/main" id="{D7B96AAD-65CA-4A8C-A63F-5276C3898F79}"/>
              </a:ext>
            </a:extLst>
          </p:cNvPr>
          <p:cNvSpPr>
            <a:spLocks noGrp="1"/>
          </p:cNvSpPr>
          <p:nvPr>
            <p:ph idx="1"/>
          </p:nvPr>
        </p:nvSpPr>
        <p:spPr/>
        <p:txBody>
          <a:bodyPr>
            <a:normAutofit lnSpcReduction="10000"/>
          </a:bodyPr>
          <a:lstStyle/>
          <a:p>
            <a:r>
              <a:rPr lang="en-US" dirty="0"/>
              <a:t>If you fly cross country, particularly over terrain with few landing options or that is sparsely populated (welcome to Vermont), an ELT is a good idea;</a:t>
            </a:r>
          </a:p>
          <a:p>
            <a:pPr lvl="1"/>
            <a:r>
              <a:rPr lang="en-US" dirty="0"/>
              <a:t>If you still have an old 121 only ELT, consider updating to a 406 capable unit or adding a 406 PLB;</a:t>
            </a:r>
          </a:p>
          <a:p>
            <a:r>
              <a:rPr lang="en-US" dirty="0"/>
              <a:t>Also consider that an inexpensive hand-held radio might be more likely to be working after an accident than your normal installed radio;</a:t>
            </a:r>
          </a:p>
          <a:p>
            <a:r>
              <a:rPr lang="en-US" dirty="0"/>
              <a:t>You cannot rely upon having cell phone coverage when you land out in Vermont. Consider a satellite tracker such as a Spot, In-reach etc.</a:t>
            </a:r>
          </a:p>
          <a:p>
            <a:endParaRPr lang="en-US" dirty="0"/>
          </a:p>
          <a:p>
            <a:endParaRPr lang="en-US" dirty="0"/>
          </a:p>
        </p:txBody>
      </p:sp>
    </p:spTree>
    <p:extLst>
      <p:ext uri="{BB962C8B-B14F-4D97-AF65-F5344CB8AC3E}">
        <p14:creationId xmlns:p14="http://schemas.microsoft.com/office/powerpoint/2010/main" val="1491164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47B74-0F7A-4451-AF7E-A6C1FF7AB344}"/>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BF5306AD-8C63-485F-880F-6B03334BFDB5}"/>
              </a:ext>
            </a:extLst>
          </p:cNvPr>
          <p:cNvSpPr>
            <a:spLocks noGrp="1"/>
          </p:cNvSpPr>
          <p:nvPr>
            <p:ph idx="1"/>
          </p:nvPr>
        </p:nvSpPr>
        <p:spPr/>
        <p:txBody>
          <a:bodyPr>
            <a:normAutofit fontScale="85000" lnSpcReduction="20000"/>
          </a:bodyPr>
          <a:lstStyle/>
          <a:p>
            <a:r>
              <a:rPr lang="en-US" dirty="0"/>
              <a:t>If you are close to landing out, radio with a simple call e.g. “</a:t>
            </a:r>
            <a:r>
              <a:rPr lang="en-US" b="1" dirty="0"/>
              <a:t>IC low near </a:t>
            </a:r>
            <a:r>
              <a:rPr lang="en-US" b="1" u="sng" dirty="0"/>
              <a:t>………….</a:t>
            </a:r>
            <a:r>
              <a:rPr lang="en-US" b="1" dirty="0"/>
              <a:t>.if you don’t hear from me within 15 minutes expect a phone call”.  </a:t>
            </a:r>
            <a:r>
              <a:rPr lang="en-US" dirty="0"/>
              <a:t>If you are still in the air a little later simply update</a:t>
            </a:r>
            <a:r>
              <a:rPr lang="en-US" b="1" dirty="0"/>
              <a:t>;  </a:t>
            </a:r>
            <a:endParaRPr lang="en-US" dirty="0"/>
          </a:p>
          <a:p>
            <a:pPr lvl="1"/>
            <a:r>
              <a:rPr lang="en-US" dirty="0"/>
              <a:t>This can speed up a retrieve and significantly increase your chances of getting help quickly in the event of an accident;</a:t>
            </a:r>
          </a:p>
          <a:p>
            <a:r>
              <a:rPr lang="en-US" dirty="0"/>
              <a:t>If it is late in the day or you haven’t spoken to anyone in an hour or more, another simple call that can set peoples mind at ease is “</a:t>
            </a:r>
            <a:r>
              <a:rPr lang="en-US" b="1" dirty="0"/>
              <a:t>IC.. Still flying</a:t>
            </a:r>
            <a:r>
              <a:rPr lang="en-US" dirty="0"/>
              <a:t>”</a:t>
            </a:r>
          </a:p>
          <a:p>
            <a:r>
              <a:rPr lang="en-US" dirty="0"/>
              <a:t>Keep in the glider at all times – Money, credit card, NESA cell phone list and your personal emergency information and contact.  If you haven’t made up and </a:t>
            </a:r>
            <a:r>
              <a:rPr lang="en-US" b="1" i="1" dirty="0"/>
              <a:t>ICE card </a:t>
            </a:r>
            <a:r>
              <a:rPr lang="en-US" dirty="0"/>
              <a:t>– do so now!</a:t>
            </a:r>
          </a:p>
          <a:p>
            <a:pPr lvl="1"/>
            <a:r>
              <a:rPr lang="en-US" dirty="0"/>
              <a:t>This is especially important if you have special medical needs such as allergies or sensitivities to particular medications etc.</a:t>
            </a:r>
          </a:p>
        </p:txBody>
      </p:sp>
    </p:spTree>
    <p:extLst>
      <p:ext uri="{BB962C8B-B14F-4D97-AF65-F5344CB8AC3E}">
        <p14:creationId xmlns:p14="http://schemas.microsoft.com/office/powerpoint/2010/main" val="3584703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47B74-0F7A-4451-AF7E-A6C1FF7AB344}"/>
              </a:ext>
            </a:extLst>
          </p:cNvPr>
          <p:cNvSpPr>
            <a:spLocks noGrp="1"/>
          </p:cNvSpPr>
          <p:nvPr>
            <p:ph type="title"/>
          </p:nvPr>
        </p:nvSpPr>
        <p:spPr/>
        <p:txBody>
          <a:bodyPr/>
          <a:lstStyle/>
          <a:p>
            <a:r>
              <a:rPr lang="en-US" dirty="0"/>
              <a:t>Simple Survival/Land-out Kit</a:t>
            </a:r>
          </a:p>
        </p:txBody>
      </p:sp>
      <p:sp>
        <p:nvSpPr>
          <p:cNvPr id="3" name="Content Placeholder 2">
            <a:extLst>
              <a:ext uri="{FF2B5EF4-FFF2-40B4-BE49-F238E27FC236}">
                <a16:creationId xmlns:a16="http://schemas.microsoft.com/office/drawing/2014/main" id="{BF5306AD-8C63-485F-880F-6B03334BFDB5}"/>
              </a:ext>
            </a:extLst>
          </p:cNvPr>
          <p:cNvSpPr>
            <a:spLocks noGrp="1"/>
          </p:cNvSpPr>
          <p:nvPr>
            <p:ph idx="1"/>
          </p:nvPr>
        </p:nvSpPr>
        <p:spPr/>
        <p:txBody>
          <a:bodyPr>
            <a:normAutofit/>
          </a:bodyPr>
          <a:lstStyle/>
          <a:p>
            <a:pPr marL="0" indent="0">
              <a:buNone/>
            </a:pPr>
            <a:r>
              <a:rPr lang="en-US" dirty="0"/>
              <a:t>Be prepared for a long wait for retrieve or rescue:</a:t>
            </a:r>
          </a:p>
          <a:p>
            <a:r>
              <a:rPr lang="en-US" dirty="0"/>
              <a:t>Simple first aid kit?</a:t>
            </a:r>
          </a:p>
          <a:p>
            <a:r>
              <a:rPr lang="en-US" dirty="0"/>
              <a:t>Space blanket?</a:t>
            </a:r>
          </a:p>
          <a:p>
            <a:r>
              <a:rPr lang="en-US" dirty="0"/>
              <a:t>Food?</a:t>
            </a:r>
          </a:p>
          <a:p>
            <a:r>
              <a:rPr lang="en-US" dirty="0"/>
              <a:t>A way to start a fire?</a:t>
            </a:r>
          </a:p>
          <a:p>
            <a:r>
              <a:rPr lang="en-US" dirty="0"/>
              <a:t>Whistle?</a:t>
            </a:r>
          </a:p>
          <a:p>
            <a:r>
              <a:rPr lang="en-US" dirty="0"/>
              <a:t>Warm attire if not flying wearing such;</a:t>
            </a:r>
          </a:p>
          <a:p>
            <a:r>
              <a:rPr lang="en-US" dirty="0"/>
              <a:t>Etc.</a:t>
            </a:r>
          </a:p>
          <a:p>
            <a:endParaRPr lang="en-US" dirty="0"/>
          </a:p>
        </p:txBody>
      </p:sp>
    </p:spTree>
    <p:extLst>
      <p:ext uri="{BB962C8B-B14F-4D97-AF65-F5344CB8AC3E}">
        <p14:creationId xmlns:p14="http://schemas.microsoft.com/office/powerpoint/2010/main" val="1279600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is serious”</a:t>
            </a:r>
          </a:p>
        </p:txBody>
      </p:sp>
      <p:sp>
        <p:nvSpPr>
          <p:cNvPr id="3" name="Content Placeholder 2"/>
          <p:cNvSpPr>
            <a:spLocks noGrp="1"/>
          </p:cNvSpPr>
          <p:nvPr>
            <p:ph idx="1"/>
          </p:nvPr>
        </p:nvSpPr>
        <p:spPr/>
        <p:txBody>
          <a:bodyPr>
            <a:normAutofit fontScale="77500" lnSpcReduction="20000"/>
          </a:bodyPr>
          <a:lstStyle/>
          <a:p>
            <a:r>
              <a:rPr lang="en-US" dirty="0"/>
              <a:t>This thought will jump into each pilots mind once in  a while as a difficult situation becomes critical;</a:t>
            </a:r>
          </a:p>
          <a:p>
            <a:r>
              <a:rPr lang="en-US" dirty="0"/>
              <a:t>Each of us has a different threshold of alarm;</a:t>
            </a:r>
          </a:p>
          <a:p>
            <a:endParaRPr lang="en-US" dirty="0"/>
          </a:p>
          <a:p>
            <a:r>
              <a:rPr lang="en-US" dirty="0"/>
              <a:t>What we are talking about is “fine tuning that alarm system” so we are prepared to use it;</a:t>
            </a:r>
          </a:p>
          <a:p>
            <a:endParaRPr lang="en-US" dirty="0"/>
          </a:p>
          <a:p>
            <a:r>
              <a:rPr lang="en-US" dirty="0"/>
              <a:t>The level of discussion here is when we are looking to minimize probable damage to the sailplane or choosing to increase it to prevent injury or death;</a:t>
            </a:r>
          </a:p>
          <a:p>
            <a:endParaRPr lang="en-US" dirty="0"/>
          </a:p>
          <a:p>
            <a:r>
              <a:rPr lang="en-US" dirty="0"/>
              <a:t>Virtually all of the situations that apply to this category are related to the launch or landing phases;</a:t>
            </a:r>
          </a:p>
          <a:p>
            <a:endParaRPr lang="en-US" dirty="0"/>
          </a:p>
          <a:p>
            <a:r>
              <a:rPr lang="en-US" dirty="0"/>
              <a:t>We will examine some general guidelines and a few examples.</a:t>
            </a:r>
          </a:p>
          <a:p>
            <a:endParaRPr lang="en-US" dirty="0"/>
          </a:p>
        </p:txBody>
      </p:sp>
    </p:spTree>
    <p:extLst>
      <p:ext uri="{BB962C8B-B14F-4D97-AF65-F5344CB8AC3E}">
        <p14:creationId xmlns:p14="http://schemas.microsoft.com/office/powerpoint/2010/main" val="1172580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0C833-FF03-4264-B3E7-51680AC803A6}"/>
              </a:ext>
            </a:extLst>
          </p:cNvPr>
          <p:cNvSpPr>
            <a:spLocks noGrp="1"/>
          </p:cNvSpPr>
          <p:nvPr>
            <p:ph type="title"/>
          </p:nvPr>
        </p:nvSpPr>
        <p:spPr/>
        <p:txBody>
          <a:bodyPr/>
          <a:lstStyle/>
          <a:p>
            <a:r>
              <a:rPr lang="en-US" dirty="0"/>
              <a:t>Recipe for a Great Season:</a:t>
            </a:r>
          </a:p>
        </p:txBody>
      </p:sp>
      <p:sp>
        <p:nvSpPr>
          <p:cNvPr id="3" name="Content Placeholder 2">
            <a:extLst>
              <a:ext uri="{FF2B5EF4-FFF2-40B4-BE49-F238E27FC236}">
                <a16:creationId xmlns:a16="http://schemas.microsoft.com/office/drawing/2014/main" id="{E598D4A3-6A06-4601-8444-7C8184D2ECF9}"/>
              </a:ext>
            </a:extLst>
          </p:cNvPr>
          <p:cNvSpPr>
            <a:spLocks noGrp="1"/>
          </p:cNvSpPr>
          <p:nvPr>
            <p:ph idx="1"/>
          </p:nvPr>
        </p:nvSpPr>
        <p:spPr/>
        <p:txBody>
          <a:bodyPr/>
          <a:lstStyle/>
          <a:p>
            <a:r>
              <a:rPr lang="en-US" dirty="0"/>
              <a:t>Have fun,</a:t>
            </a:r>
          </a:p>
          <a:p>
            <a:r>
              <a:rPr lang="en-US" dirty="0"/>
              <a:t>Think safety, Fly safely,</a:t>
            </a:r>
          </a:p>
          <a:p>
            <a:r>
              <a:rPr lang="en-US" dirty="0"/>
              <a:t>Be prepared.</a:t>
            </a:r>
          </a:p>
          <a:p>
            <a:endParaRPr lang="en-US" dirty="0"/>
          </a:p>
        </p:txBody>
      </p:sp>
    </p:spTree>
    <p:extLst>
      <p:ext uri="{BB962C8B-B14F-4D97-AF65-F5344CB8AC3E}">
        <p14:creationId xmlns:p14="http://schemas.microsoft.com/office/powerpoint/2010/main" val="4202929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90800"/>
            <a:ext cx="8229600" cy="2743200"/>
          </a:xfrm>
        </p:spPr>
        <p:txBody>
          <a:bodyPr>
            <a:normAutofit fontScale="90000"/>
          </a:bodyPr>
          <a:lstStyle/>
          <a:p>
            <a:r>
              <a:rPr lang="en-US" dirty="0"/>
              <a:t>Point 1: Where the sailplane </a:t>
            </a:r>
            <a:br>
              <a:rPr lang="en-US" dirty="0"/>
            </a:br>
            <a:r>
              <a:rPr lang="en-US" dirty="0"/>
              <a:t>lands </a:t>
            </a:r>
            <a:r>
              <a:rPr lang="en-US" u="sng" dirty="0"/>
              <a:t>is much less</a:t>
            </a:r>
            <a:r>
              <a:rPr lang="en-US" dirty="0"/>
              <a:t> important </a:t>
            </a:r>
            <a:br>
              <a:rPr lang="en-US" dirty="0"/>
            </a:br>
            <a:r>
              <a:rPr lang="en-US" dirty="0"/>
              <a:t>than it landing at minimal speed under control</a:t>
            </a:r>
          </a:p>
        </p:txBody>
      </p:sp>
    </p:spTree>
    <p:extLst>
      <p:ext uri="{BB962C8B-B14F-4D97-AF65-F5344CB8AC3E}">
        <p14:creationId xmlns:p14="http://schemas.microsoft.com/office/powerpoint/2010/main" val="3255327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5029200"/>
          </a:xfrm>
        </p:spPr>
        <p:txBody>
          <a:bodyPr>
            <a:normAutofit fontScale="85000" lnSpcReduction="20000"/>
          </a:bodyPr>
          <a:lstStyle/>
          <a:p>
            <a:r>
              <a:rPr lang="en-US" dirty="0"/>
              <a:t>A slow speed (near stall), wings level impact virtually anywhere is survivable provided you don’t run the nose into something.  It is better to land in the trees at minimum speed than be out of control going into a small field;</a:t>
            </a:r>
          </a:p>
          <a:p>
            <a:r>
              <a:rPr lang="en-US" dirty="0"/>
              <a:t>If the tow-plane dies (rope break, etc.), a straight ahead landing into anything but a wall is survivable at minimum speed. Straight ahead into tall corn, bushes, whatever may damage the sailplane.  A big old cartwheel or ground loop while turning definitely will, and may break your back or kill you;</a:t>
            </a:r>
          </a:p>
          <a:p>
            <a:r>
              <a:rPr lang="en-US" dirty="0"/>
              <a:t>In an off field landing, the approach that lets you land slowly is much more important than the surface.  With a good approach, almost any field has an area good enough for minimal damage.  Again we are talking about making the best of a bad situation we should have avoided.  In any case the low energy landing, wings level, will reduce injury probability to a minimum, and fatality probability to almost none.  This does not mean a slow pattern, but slow touchdown.  </a:t>
            </a:r>
            <a:r>
              <a:rPr lang="en-US" b="1" u="sng" dirty="0"/>
              <a:t>Practice this until it is a habit.</a:t>
            </a:r>
          </a:p>
          <a:p>
            <a:pPr lvl="1"/>
            <a:endParaRPr lang="en-US" dirty="0"/>
          </a:p>
        </p:txBody>
      </p:sp>
    </p:spTree>
    <p:extLst>
      <p:ext uri="{BB962C8B-B14F-4D97-AF65-F5344CB8AC3E}">
        <p14:creationId xmlns:p14="http://schemas.microsoft.com/office/powerpoint/2010/main" val="2688706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90800"/>
            <a:ext cx="8229600" cy="1371600"/>
          </a:xfrm>
        </p:spPr>
        <p:txBody>
          <a:bodyPr>
            <a:normAutofit fontScale="90000"/>
          </a:bodyPr>
          <a:lstStyle/>
          <a:p>
            <a:r>
              <a:rPr lang="en-US" dirty="0"/>
              <a:t>Point 2: Fly the sailplane </a:t>
            </a:r>
            <a:br>
              <a:rPr lang="en-US" dirty="0"/>
            </a:br>
            <a:r>
              <a:rPr lang="en-US" dirty="0"/>
              <a:t> </a:t>
            </a:r>
            <a:r>
              <a:rPr lang="en-US" u="sng" dirty="0"/>
              <a:t>first</a:t>
            </a:r>
            <a:endParaRPr lang="en-US" dirty="0"/>
          </a:p>
        </p:txBody>
      </p:sp>
    </p:spTree>
    <p:extLst>
      <p:ext uri="{BB962C8B-B14F-4D97-AF65-F5344CB8AC3E}">
        <p14:creationId xmlns:p14="http://schemas.microsoft.com/office/powerpoint/2010/main" val="130055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5029200"/>
          </a:xfrm>
        </p:spPr>
        <p:txBody>
          <a:bodyPr>
            <a:normAutofit/>
          </a:bodyPr>
          <a:lstStyle/>
          <a:p>
            <a:r>
              <a:rPr lang="en-US" dirty="0"/>
              <a:t>If the canopy comes open, fly the sailplane first and deal with the canopy later;</a:t>
            </a:r>
          </a:p>
          <a:p>
            <a:r>
              <a:rPr lang="en-US" dirty="0"/>
              <a:t>If a bee, snake, mouse, spider, whatever, shows up, fly the sailplane first. Getting bitten or stung is much less likely to be fatal than a crash.</a:t>
            </a:r>
          </a:p>
          <a:p>
            <a:endParaRPr lang="en-US" dirty="0"/>
          </a:p>
          <a:p>
            <a:pPr lvl="1"/>
            <a:endParaRPr lang="en-US" dirty="0"/>
          </a:p>
        </p:txBody>
      </p:sp>
    </p:spTree>
    <p:extLst>
      <p:ext uri="{BB962C8B-B14F-4D97-AF65-F5344CB8AC3E}">
        <p14:creationId xmlns:p14="http://schemas.microsoft.com/office/powerpoint/2010/main" val="3213024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90800"/>
            <a:ext cx="8229600" cy="1371600"/>
          </a:xfrm>
        </p:spPr>
        <p:txBody>
          <a:bodyPr>
            <a:normAutofit fontScale="90000"/>
          </a:bodyPr>
          <a:lstStyle/>
          <a:p>
            <a:r>
              <a:rPr lang="en-US" dirty="0"/>
              <a:t>Point 3: If things seem to be getting out of hand, maybe they are.</a:t>
            </a:r>
          </a:p>
        </p:txBody>
      </p:sp>
    </p:spTree>
    <p:extLst>
      <p:ext uri="{BB962C8B-B14F-4D97-AF65-F5344CB8AC3E}">
        <p14:creationId xmlns:p14="http://schemas.microsoft.com/office/powerpoint/2010/main" val="2309320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5029200"/>
          </a:xfrm>
        </p:spPr>
        <p:txBody>
          <a:bodyPr>
            <a:normAutofit fontScale="85000" lnSpcReduction="20000"/>
          </a:bodyPr>
          <a:lstStyle/>
          <a:p>
            <a:r>
              <a:rPr lang="en-US" dirty="0"/>
              <a:t>If the elevator doesn’t seem to be working on takeoff, release now!  It only gets worse as speed and altitude, build up;</a:t>
            </a:r>
          </a:p>
          <a:p>
            <a:r>
              <a:rPr lang="en-US" dirty="0"/>
              <a:t>If an aileron or dive brake is disconnected, you should still have enough control to maintain a normal attitude.  If it is a dive brake, you may need to partially or fully open the other one to compensate for the rolling moment.  Don’t jump the gun on releasing from tow if you can maintain position;</a:t>
            </a:r>
          </a:p>
          <a:p>
            <a:r>
              <a:rPr lang="en-US" dirty="0"/>
              <a:t>If you get a severe pitch up on tow, don’t kill the tow pilot, release before you are totally out of control;</a:t>
            </a:r>
          </a:p>
          <a:p>
            <a:r>
              <a:rPr lang="en-US" dirty="0"/>
              <a:t>Practice bailout procedures till you can do them blind in the sailplane you are flying;</a:t>
            </a:r>
          </a:p>
          <a:p>
            <a:r>
              <a:rPr lang="en-US" dirty="0"/>
              <a:t>There has been much talk recently about crashworthiness of some sailplane.  The important thing to remember is that virtually all accidents are survivable if you don’t bash the nose into the ground by stalling, diving or cartwheeling;</a:t>
            </a:r>
          </a:p>
          <a:p>
            <a:r>
              <a:rPr lang="en-US" dirty="0"/>
              <a:t>Each pilot must decide beforehand to release when the tow is getting out of hand while you can still retain control;</a:t>
            </a:r>
          </a:p>
          <a:p>
            <a:pPr marL="0" indent="0">
              <a:buNone/>
            </a:pPr>
            <a:endParaRPr lang="en-US" dirty="0"/>
          </a:p>
          <a:p>
            <a:endParaRPr lang="en-US" dirty="0"/>
          </a:p>
          <a:p>
            <a:pPr lvl="1"/>
            <a:endParaRPr lang="en-US" dirty="0"/>
          </a:p>
        </p:txBody>
      </p:sp>
    </p:spTree>
    <p:extLst>
      <p:ext uri="{BB962C8B-B14F-4D97-AF65-F5344CB8AC3E}">
        <p14:creationId xmlns:p14="http://schemas.microsoft.com/office/powerpoint/2010/main" val="2918707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90800"/>
            <a:ext cx="8229600" cy="1371600"/>
          </a:xfrm>
        </p:spPr>
        <p:txBody>
          <a:bodyPr>
            <a:normAutofit fontScale="90000"/>
          </a:bodyPr>
          <a:lstStyle/>
          <a:p>
            <a:r>
              <a:rPr lang="en-US" dirty="0"/>
              <a:t>Point 4: </a:t>
            </a:r>
            <a:r>
              <a:rPr lang="en-US" b="1" i="1" dirty="0"/>
              <a:t>It’s better to have a low energy crash under control than a fatal almost save</a:t>
            </a:r>
            <a:r>
              <a:rPr lang="en-US" dirty="0"/>
              <a:t>.</a:t>
            </a:r>
          </a:p>
        </p:txBody>
      </p:sp>
    </p:spTree>
    <p:extLst>
      <p:ext uri="{BB962C8B-B14F-4D97-AF65-F5344CB8AC3E}">
        <p14:creationId xmlns:p14="http://schemas.microsoft.com/office/powerpoint/2010/main" val="3417903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 Reminders</Template>
  <TotalTime>422</TotalTime>
  <Words>1320</Words>
  <Application>Microsoft Office PowerPoint</Application>
  <PresentationFormat>On-screen Show (4:3)</PresentationFormat>
  <Paragraphs>91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Constantia</vt:lpstr>
      <vt:lpstr>Wingdings 2</vt:lpstr>
      <vt:lpstr>Flow</vt:lpstr>
      <vt:lpstr>“This is Serious”</vt:lpstr>
      <vt:lpstr>“This is serious”</vt:lpstr>
      <vt:lpstr>Point 1: Where the sailplane  lands is much less important  than it landing at minimal speed under control</vt:lpstr>
      <vt:lpstr>PowerPoint Presentation</vt:lpstr>
      <vt:lpstr>Point 2: Fly the sailplane   first</vt:lpstr>
      <vt:lpstr>PowerPoint Presentation</vt:lpstr>
      <vt:lpstr>Point 3: If things seem to be getting out of hand, maybe they are.</vt:lpstr>
      <vt:lpstr>PowerPoint Presentation</vt:lpstr>
      <vt:lpstr>Point 4: It’s better to have a low energy crash under control than a fatal almost save.</vt:lpstr>
      <vt:lpstr>PowerPoint Presentation</vt:lpstr>
      <vt:lpstr>Things we can do to improve  our chances in difficult situations.</vt:lpstr>
      <vt:lpstr>Mindset and Attitude</vt:lpstr>
      <vt:lpstr>Plan &amp; Think Ahead</vt:lpstr>
      <vt:lpstr>Equipment</vt:lpstr>
      <vt:lpstr>Parachutes</vt:lpstr>
      <vt:lpstr>Loose Objects</vt:lpstr>
      <vt:lpstr>ELT’s; PLB’s; Spot Trackers etc.</vt:lpstr>
      <vt:lpstr>Communication</vt:lpstr>
      <vt:lpstr>Simple Survival/Land-out Kit</vt:lpstr>
      <vt:lpstr>Recipe for a Great Season: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Ground Handeling</dc:title>
  <dc:creator>Skinner</dc:creator>
  <cp:lastModifiedBy>Alasdair Crawford</cp:lastModifiedBy>
  <cp:revision>35</cp:revision>
  <dcterms:created xsi:type="dcterms:W3CDTF">2016-04-06T22:58:02Z</dcterms:created>
  <dcterms:modified xsi:type="dcterms:W3CDTF">2019-05-03T08:23:35Z</dcterms:modified>
</cp:coreProperties>
</file>