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9" r:id="rId3"/>
    <p:sldId id="260" r:id="rId4"/>
    <p:sldId id="265" r:id="rId5"/>
    <p:sldId id="263" r:id="rId6"/>
    <p:sldId id="261" r:id="rId7"/>
    <p:sldId id="258" r:id="rId8"/>
    <p:sldId id="262" r:id="rId9"/>
    <p:sldId id="273" r:id="rId10"/>
    <p:sldId id="274" r:id="rId11"/>
    <p:sldId id="275" r:id="rId12"/>
    <p:sldId id="272" r:id="rId13"/>
    <p:sldId id="269" r:id="rId14"/>
    <p:sldId id="270" r:id="rId15"/>
    <p:sldId id="271" r:id="rId16"/>
    <p:sldId id="268" r:id="rId17"/>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17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9689CF97-685D-44C1-9E23-DA240E1B67EB}" type="datetimeFigureOut">
              <a:rPr lang="en-US" smtClean="0"/>
              <a:t>5/3/2019</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C7762146-BF20-4DDB-8358-FF8ECD41C6D5}" type="slidenum">
              <a:rPr lang="en-US" smtClean="0"/>
              <a:t>‹#›</a:t>
            </a:fld>
            <a:endParaRPr lang="en-US"/>
          </a:p>
        </p:txBody>
      </p:sp>
    </p:spTree>
    <p:extLst>
      <p:ext uri="{BB962C8B-B14F-4D97-AF65-F5344CB8AC3E}">
        <p14:creationId xmlns:p14="http://schemas.microsoft.com/office/powerpoint/2010/main" val="3695302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600EDD1-3886-4A0C-B608-66967D2FAB62}" type="datetimeFigureOut">
              <a:rPr lang="en-US" smtClean="0"/>
              <a:t>5/3/2019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06C2E67-B401-4C46-8E05-927E038D34F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600EDD1-3886-4A0C-B608-66967D2FAB62}" type="datetimeFigureOut">
              <a:rPr lang="en-US" smtClean="0"/>
              <a:t>5/3/2019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6C2E67-B401-4C46-8E05-927E038D34F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600EDD1-3886-4A0C-B608-66967D2FAB62}" type="datetimeFigureOut">
              <a:rPr lang="en-US" smtClean="0"/>
              <a:t>5/3/2019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6C2E67-B401-4C46-8E05-927E038D34F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600EDD1-3886-4A0C-B608-66967D2FAB62}" type="datetimeFigureOut">
              <a:rPr lang="en-US" smtClean="0"/>
              <a:t>5/3/2019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6C2E67-B401-4C46-8E05-927E038D34FA}" type="slidenum">
              <a:rPr lang="en-US" smtClean="0"/>
              <a:t>‹#›</a:t>
            </a:fld>
            <a:endParaRPr lang="en-US"/>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17801" t="5584" r="17801" b="7155"/>
          <a:stretch/>
        </p:blipFill>
        <p:spPr>
          <a:xfrm>
            <a:off x="7696200" y="228600"/>
            <a:ext cx="1274674" cy="1295400"/>
          </a:xfrm>
          <a:prstGeom prst="ellipse">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600EDD1-3886-4A0C-B608-66967D2FAB62}" type="datetimeFigureOut">
              <a:rPr lang="en-US" smtClean="0"/>
              <a:t>5/3/2019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6C2E67-B401-4C46-8E05-927E038D34F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600EDD1-3886-4A0C-B608-66967D2FAB62}" type="datetimeFigureOut">
              <a:rPr lang="en-US" smtClean="0"/>
              <a:t>5/3/2019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6C2E67-B401-4C46-8E05-927E038D34F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600EDD1-3886-4A0C-B608-66967D2FAB62}" type="datetimeFigureOut">
              <a:rPr lang="en-US" smtClean="0"/>
              <a:t>5/3/2019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6C2E67-B401-4C46-8E05-927E038D34F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5600EDD1-3886-4A0C-B608-66967D2FAB62}" type="datetimeFigureOut">
              <a:rPr lang="en-US" smtClean="0"/>
              <a:t>5/3/2019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6C2E67-B401-4C46-8E05-927E038D34F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00EDD1-3886-4A0C-B608-66967D2FAB62}" type="datetimeFigureOut">
              <a:rPr lang="en-US" smtClean="0"/>
              <a:t>5/3/2019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6C2E67-B401-4C46-8E05-927E038D34F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600EDD1-3886-4A0C-B608-66967D2FAB62}" type="datetimeFigureOut">
              <a:rPr lang="en-US" smtClean="0"/>
              <a:t>5/3/2019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6C2E67-B401-4C46-8E05-927E038D34F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600EDD1-3886-4A0C-B608-66967D2FAB62}" type="datetimeFigureOut">
              <a:rPr lang="en-US" smtClean="0"/>
              <a:t>5/3/2019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06C2E67-B401-4C46-8E05-927E038D34FA}"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600EDD1-3886-4A0C-B608-66967D2FAB62}" type="datetimeFigureOut">
              <a:rPr lang="en-US" smtClean="0"/>
              <a:t>5/3/2019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06C2E67-B401-4C46-8E05-927E038D34FA}"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1890" y="1676400"/>
            <a:ext cx="8204910" cy="1828800"/>
          </a:xfrm>
        </p:spPr>
        <p:txBody>
          <a:bodyPr>
            <a:normAutofit/>
          </a:bodyPr>
          <a:lstStyle/>
          <a:p>
            <a:pPr algn="l"/>
            <a:r>
              <a:rPr lang="en-US" dirty="0"/>
              <a:t>Spring Reminders: </a:t>
            </a:r>
            <a:br>
              <a:rPr lang="en-US" dirty="0"/>
            </a:br>
            <a:r>
              <a:rPr lang="en-US" dirty="0"/>
              <a:t>Currency vs. Proficiency</a:t>
            </a:r>
          </a:p>
        </p:txBody>
      </p:sp>
      <p:sp>
        <p:nvSpPr>
          <p:cNvPr id="3" name="Subtitle 2"/>
          <p:cNvSpPr>
            <a:spLocks noGrp="1"/>
          </p:cNvSpPr>
          <p:nvPr>
            <p:ph type="subTitle" idx="1"/>
          </p:nvPr>
        </p:nvSpPr>
        <p:spPr/>
        <p:txBody>
          <a:bodyPr/>
          <a:lstStyle/>
          <a:p>
            <a:r>
              <a:rPr lang="en-US" dirty="0"/>
              <a:t>NESA</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7801" t="5584" r="17801" b="7155"/>
          <a:stretch/>
        </p:blipFill>
        <p:spPr>
          <a:xfrm>
            <a:off x="7696201" y="235530"/>
            <a:ext cx="1274675" cy="1295400"/>
          </a:xfrm>
          <a:prstGeom prst="ellipse">
            <a:avLst/>
          </a:prstGeom>
        </p:spPr>
      </p:pic>
    </p:spTree>
    <p:extLst>
      <p:ext uri="{BB962C8B-B14F-4D97-AF65-F5344CB8AC3E}">
        <p14:creationId xmlns:p14="http://schemas.microsoft.com/office/powerpoint/2010/main" val="3867083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Scenarios</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981200"/>
            <a:ext cx="7391400" cy="4581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81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Scenarios</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057400"/>
            <a:ext cx="7524750" cy="350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45752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IMSAFE for </a:t>
            </a:r>
            <a:r>
              <a:rPr lang="en-US" b="1" dirty="0"/>
              <a:t>P</a:t>
            </a:r>
            <a:r>
              <a:rPr lang="en-US" dirty="0"/>
              <a:t>ilot</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2057400"/>
            <a:ext cx="7239000"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29569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PGC Risk Assessment Matrix</a:t>
            </a:r>
          </a:p>
        </p:txBody>
      </p:sp>
      <p:pic>
        <p:nvPicPr>
          <p:cNvPr id="103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125" y="1752600"/>
            <a:ext cx="8201025" cy="2305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9196" y="4057650"/>
            <a:ext cx="8201025" cy="27890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74670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PGC Risk Assessment Matrix</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828800"/>
            <a:ext cx="7696200" cy="1685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2"/>
          <p:cNvSpPr txBox="1">
            <a:spLocks/>
          </p:cNvSpPr>
          <p:nvPr/>
        </p:nvSpPr>
        <p:spPr>
          <a:xfrm>
            <a:off x="457200" y="3733800"/>
            <a:ext cx="8229600" cy="259080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342900" lvl="1" indent="-342900">
              <a:buFont typeface="Arial" panose="020B0604020202020204" pitchFamily="34" charset="0"/>
              <a:buChar char="•"/>
            </a:pPr>
            <a:r>
              <a:rPr lang="en-US" dirty="0"/>
              <a:t>This is a fairly formal risk assessment example and we are not asking you each to complete one today, however:</a:t>
            </a:r>
          </a:p>
          <a:p>
            <a:pPr marL="342900" lvl="1" indent="-342900">
              <a:buFont typeface="Arial" panose="020B0604020202020204" pitchFamily="34" charset="0"/>
              <a:buChar char="•"/>
            </a:pPr>
            <a:r>
              <a:rPr lang="en-US" dirty="0"/>
              <a:t>It contains good examples of different factors that contribute to risk and should factor into your thinking. They are worth reading and thinking about;</a:t>
            </a:r>
          </a:p>
          <a:p>
            <a:pPr marL="342900" lvl="1" indent="-342900">
              <a:buFont typeface="Arial" panose="020B0604020202020204" pitchFamily="34" charset="0"/>
              <a:buChar char="•"/>
            </a:pPr>
            <a:endParaRPr lang="en-US" dirty="0"/>
          </a:p>
          <a:p>
            <a:pPr marL="342900" lvl="1" indent="-342900">
              <a:buFont typeface="Arial" panose="020B0604020202020204" pitchFamily="34" charset="0"/>
              <a:buChar char="•"/>
            </a:pPr>
            <a:endParaRPr lang="en-US" dirty="0"/>
          </a:p>
          <a:p>
            <a:pPr marL="342900" lvl="1" indent="-342900">
              <a:buFont typeface="Arial" panose="020B0604020202020204" pitchFamily="34" charset="0"/>
              <a:buChar char="•"/>
            </a:pPr>
            <a:endParaRPr lang="en-US" dirty="0"/>
          </a:p>
        </p:txBody>
      </p:sp>
    </p:spTree>
    <p:extLst>
      <p:ext uri="{BB962C8B-B14F-4D97-AF65-F5344CB8AC3E}">
        <p14:creationId xmlns:p14="http://schemas.microsoft.com/office/powerpoint/2010/main" val="2210588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fontScale="92500" lnSpcReduction="10000"/>
          </a:bodyPr>
          <a:lstStyle/>
          <a:p>
            <a:pPr marL="342900" lvl="1" indent="-342900">
              <a:buFont typeface="Arial" panose="020B0604020202020204" pitchFamily="34" charset="0"/>
              <a:buChar char="•"/>
            </a:pPr>
            <a:r>
              <a:rPr lang="en-US" dirty="0"/>
              <a:t>Most of us have not flown in a while;</a:t>
            </a:r>
          </a:p>
          <a:p>
            <a:pPr marL="342900" lvl="1" indent="-342900">
              <a:buFont typeface="Arial" panose="020B0604020202020204" pitchFamily="34" charset="0"/>
              <a:buChar char="•"/>
            </a:pPr>
            <a:r>
              <a:rPr lang="en-US" dirty="0"/>
              <a:t>Make sure you have the regulatory and club requirements met;</a:t>
            </a:r>
          </a:p>
          <a:p>
            <a:pPr marL="617220" lvl="2" indent="-342900">
              <a:buFont typeface="Arial" panose="020B0604020202020204" pitchFamily="34" charset="0"/>
              <a:buChar char="•"/>
            </a:pPr>
            <a:r>
              <a:rPr lang="en-US" dirty="0"/>
              <a:t>The Club rules </a:t>
            </a:r>
            <a:r>
              <a:rPr lang="en-US" b="1" i="1" dirty="0"/>
              <a:t>require</a:t>
            </a:r>
            <a:r>
              <a:rPr lang="en-US" dirty="0"/>
              <a:t> you to take a spring check-flight with an instructor before flying club equipment;</a:t>
            </a:r>
          </a:p>
          <a:p>
            <a:pPr marL="617220" lvl="2" indent="-342900">
              <a:buFont typeface="Arial" panose="020B0604020202020204" pitchFamily="34" charset="0"/>
              <a:buChar char="•"/>
            </a:pPr>
            <a:r>
              <a:rPr lang="en-US" dirty="0"/>
              <a:t>The club recommends you take a Spring check-flight even if you fly your own ship </a:t>
            </a:r>
            <a:r>
              <a:rPr lang="en-US" sz="1300" dirty="0"/>
              <a:t>(this will be mandatory next season when NESA takes over as the tow provider)</a:t>
            </a:r>
          </a:p>
          <a:p>
            <a:pPr marL="342900" lvl="1" indent="-342900">
              <a:buFont typeface="Arial" panose="020B0604020202020204" pitchFamily="34" charset="0"/>
              <a:buChar char="•"/>
            </a:pPr>
            <a:r>
              <a:rPr lang="en-US" dirty="0"/>
              <a:t>Exercise good ADM.  </a:t>
            </a:r>
          </a:p>
          <a:p>
            <a:pPr marL="617220" lvl="2" indent="-342900">
              <a:buFont typeface="Arial" panose="020B0604020202020204" pitchFamily="34" charset="0"/>
              <a:buChar char="•"/>
            </a:pPr>
            <a:r>
              <a:rPr lang="en-US" dirty="0"/>
              <a:t>Think through the P.A.V.E. factors and confirm that you are safe to fly your planned mission given todays conditions;</a:t>
            </a:r>
          </a:p>
          <a:p>
            <a:pPr marL="617220" lvl="2" indent="-342900">
              <a:buFont typeface="Arial" panose="020B0604020202020204" pitchFamily="34" charset="0"/>
              <a:buChar char="•"/>
            </a:pPr>
            <a:r>
              <a:rPr lang="en-US" dirty="0"/>
              <a:t>Set conservative early season personal minimums and adhere to them; </a:t>
            </a:r>
          </a:p>
          <a:p>
            <a:pPr marL="342900" lvl="1" indent="-342900">
              <a:buFont typeface="Arial" panose="020B0604020202020204" pitchFamily="34" charset="0"/>
              <a:buChar char="•"/>
            </a:pPr>
            <a:r>
              <a:rPr lang="en-US" dirty="0"/>
              <a:t>If you have any doubts talk to one of the club instructors and/or consider taking a flight with them;</a:t>
            </a:r>
          </a:p>
          <a:p>
            <a:pPr marL="342900" lvl="1" indent="-342900">
              <a:buFont typeface="Arial" panose="020B0604020202020204" pitchFamily="34" charset="0"/>
              <a:buChar char="•"/>
            </a:pPr>
            <a:r>
              <a:rPr lang="en-US" dirty="0"/>
              <a:t>Have a safe and fun flying season!</a:t>
            </a:r>
          </a:p>
          <a:p>
            <a:pPr marL="342900" lvl="1" indent="-342900">
              <a:buFont typeface="Arial" panose="020B0604020202020204" pitchFamily="34" charset="0"/>
              <a:buChar char="•"/>
            </a:pPr>
            <a:endParaRPr lang="en-US" dirty="0"/>
          </a:p>
          <a:p>
            <a:pPr marL="342900" lvl="1" indent="-342900">
              <a:buFont typeface="Arial" panose="020B0604020202020204" pitchFamily="34" charset="0"/>
              <a:buChar char="•"/>
            </a:pPr>
            <a:endParaRPr lang="en-US" dirty="0"/>
          </a:p>
        </p:txBody>
      </p:sp>
    </p:spTree>
    <p:extLst>
      <p:ext uri="{BB962C8B-B14F-4D97-AF65-F5344CB8AC3E}">
        <p14:creationId xmlns:p14="http://schemas.microsoft.com/office/powerpoint/2010/main" val="3311966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have a safe &amp; fun Season</a:t>
            </a:r>
          </a:p>
        </p:txBody>
      </p:sp>
      <p:sp>
        <p:nvSpPr>
          <p:cNvPr id="3" name="Content Placeholder 2"/>
          <p:cNvSpPr>
            <a:spLocks noGrp="1"/>
          </p:cNvSpPr>
          <p:nvPr>
            <p:ph idx="1"/>
          </p:nvPr>
        </p:nvSpPr>
        <p:spPr/>
        <p:txBody>
          <a:bodyPr>
            <a:normAutofit fontScale="92500" lnSpcReduction="20000"/>
          </a:bodyPr>
          <a:lstStyle/>
          <a:p>
            <a:r>
              <a:rPr lang="en-US" dirty="0"/>
              <a:t>NESA CFIG’s</a:t>
            </a:r>
          </a:p>
          <a:p>
            <a:pPr lvl="1"/>
            <a:r>
              <a:rPr lang="en-US" dirty="0"/>
              <a:t>Jerry Smith</a:t>
            </a:r>
          </a:p>
          <a:p>
            <a:pPr lvl="1"/>
            <a:r>
              <a:rPr lang="en-US" dirty="0"/>
              <a:t>Dave Carton</a:t>
            </a:r>
          </a:p>
          <a:p>
            <a:pPr lvl="1"/>
            <a:r>
              <a:rPr lang="en-US" dirty="0"/>
              <a:t>Alasdair Crawford</a:t>
            </a:r>
          </a:p>
          <a:p>
            <a:pPr lvl="1"/>
            <a:r>
              <a:rPr lang="en-US" dirty="0"/>
              <a:t>Bill </a:t>
            </a:r>
            <a:r>
              <a:rPr lang="en-US" dirty="0" err="1"/>
              <a:t>Batesole</a:t>
            </a:r>
            <a:endParaRPr lang="en-US" dirty="0"/>
          </a:p>
          <a:p>
            <a:pPr lvl="1"/>
            <a:r>
              <a:rPr lang="en-US" dirty="0"/>
              <a:t>Brian </a:t>
            </a:r>
            <a:r>
              <a:rPr lang="en-US" dirty="0" err="1"/>
              <a:t>Xander</a:t>
            </a:r>
            <a:endParaRPr lang="en-US" dirty="0"/>
          </a:p>
          <a:p>
            <a:pPr lvl="1"/>
            <a:r>
              <a:rPr lang="en-US" dirty="0"/>
              <a:t>Chris Giacomo</a:t>
            </a:r>
          </a:p>
          <a:p>
            <a:pPr lvl="1"/>
            <a:r>
              <a:rPr lang="en-US" dirty="0"/>
              <a:t>Charlie Freeman</a:t>
            </a:r>
          </a:p>
          <a:p>
            <a:pPr lvl="1"/>
            <a:r>
              <a:rPr lang="en-US" dirty="0"/>
              <a:t>Daryl Smith</a:t>
            </a:r>
          </a:p>
          <a:p>
            <a:pPr lvl="1"/>
            <a:r>
              <a:rPr lang="en-US" sz="2200" dirty="0"/>
              <a:t>John </a:t>
            </a:r>
            <a:r>
              <a:rPr lang="en-US" sz="2200" dirty="0" err="1"/>
              <a:t>Graziano</a:t>
            </a:r>
            <a:endParaRPr lang="en-US" sz="2200" dirty="0"/>
          </a:p>
          <a:p>
            <a:pPr lvl="1"/>
            <a:r>
              <a:rPr lang="en-US" sz="2200" dirty="0"/>
              <a:t>John Williams</a:t>
            </a:r>
          </a:p>
          <a:p>
            <a:pPr lvl="1"/>
            <a:r>
              <a:rPr lang="en-US" sz="2200" dirty="0"/>
              <a:t>Will Dismukes</a:t>
            </a:r>
          </a:p>
          <a:p>
            <a:pPr lvl="1"/>
            <a:r>
              <a:rPr lang="en-US" sz="2200" dirty="0"/>
              <a:t>Mark Foley</a:t>
            </a:r>
          </a:p>
        </p:txBody>
      </p:sp>
    </p:spTree>
    <p:extLst>
      <p:ext uri="{BB962C8B-B14F-4D97-AF65-F5344CB8AC3E}">
        <p14:creationId xmlns:p14="http://schemas.microsoft.com/office/powerpoint/2010/main" val="2776461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vs. Proficient</a:t>
            </a:r>
          </a:p>
        </p:txBody>
      </p:sp>
      <p:sp>
        <p:nvSpPr>
          <p:cNvPr id="3" name="Content Placeholder 2"/>
          <p:cNvSpPr>
            <a:spLocks noGrp="1"/>
          </p:cNvSpPr>
          <p:nvPr>
            <p:ph idx="1"/>
          </p:nvPr>
        </p:nvSpPr>
        <p:spPr/>
        <p:txBody>
          <a:bodyPr>
            <a:normAutofit/>
          </a:bodyPr>
          <a:lstStyle/>
          <a:p>
            <a:r>
              <a:rPr lang="en-US" dirty="0"/>
              <a:t>We are all looking forward to the upcoming season;</a:t>
            </a:r>
          </a:p>
          <a:p>
            <a:r>
              <a:rPr lang="en-US" dirty="0"/>
              <a:t>Spring often offers some fantastic soaring and “strong” conditions;</a:t>
            </a:r>
          </a:p>
          <a:p>
            <a:r>
              <a:rPr lang="en-US" dirty="0"/>
              <a:t>Are we ready?</a:t>
            </a:r>
          </a:p>
          <a:p>
            <a:pPr lvl="1"/>
            <a:r>
              <a:rPr lang="en-US" dirty="0"/>
              <a:t>Our ships have been tucked away for the winter and equally, so have we…</a:t>
            </a:r>
          </a:p>
        </p:txBody>
      </p:sp>
    </p:spTree>
    <p:extLst>
      <p:ext uri="{BB962C8B-B14F-4D97-AF65-F5344CB8AC3E}">
        <p14:creationId xmlns:p14="http://schemas.microsoft.com/office/powerpoint/2010/main" val="3098065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vs. Proficient</a:t>
            </a:r>
          </a:p>
        </p:txBody>
      </p:sp>
      <p:sp>
        <p:nvSpPr>
          <p:cNvPr id="3" name="Content Placeholder 2"/>
          <p:cNvSpPr>
            <a:spLocks noGrp="1"/>
          </p:cNvSpPr>
          <p:nvPr>
            <p:ph idx="1"/>
          </p:nvPr>
        </p:nvSpPr>
        <p:spPr/>
        <p:txBody>
          <a:bodyPr>
            <a:normAutofit/>
          </a:bodyPr>
          <a:lstStyle/>
          <a:p>
            <a:r>
              <a:rPr lang="en-US" dirty="0"/>
              <a:t>In 1901 Wilbur Wright stated that “practice is the key to the secret of flying”;</a:t>
            </a:r>
          </a:p>
          <a:p>
            <a:r>
              <a:rPr lang="en-US" dirty="0"/>
              <a:t>Ever since we have recognized the importance of maintaining proficiency;</a:t>
            </a:r>
          </a:p>
          <a:p>
            <a:r>
              <a:rPr lang="en-US" dirty="0"/>
              <a:t>The FAR’s provide some regulatory guidance on the required “minimum” practice, i.e. currency;</a:t>
            </a:r>
          </a:p>
          <a:p>
            <a:r>
              <a:rPr lang="en-US" dirty="0"/>
              <a:t>Our club rules provide additional guidance with respect to minimums for the use of club equipment;</a:t>
            </a:r>
          </a:p>
          <a:p>
            <a:endParaRPr lang="en-US" dirty="0"/>
          </a:p>
          <a:p>
            <a:endParaRPr lang="en-US" dirty="0"/>
          </a:p>
        </p:txBody>
      </p:sp>
    </p:spTree>
    <p:extLst>
      <p:ext uri="{BB962C8B-B14F-4D97-AF65-F5344CB8AC3E}">
        <p14:creationId xmlns:p14="http://schemas.microsoft.com/office/powerpoint/2010/main" val="260384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vs. Proficient</a:t>
            </a:r>
          </a:p>
        </p:txBody>
      </p:sp>
      <p:sp>
        <p:nvSpPr>
          <p:cNvPr id="3" name="Content Placeholder 2"/>
          <p:cNvSpPr>
            <a:spLocks noGrp="1"/>
          </p:cNvSpPr>
          <p:nvPr>
            <p:ph idx="1"/>
          </p:nvPr>
        </p:nvSpPr>
        <p:spPr/>
        <p:txBody>
          <a:bodyPr>
            <a:normAutofit/>
          </a:bodyPr>
          <a:lstStyle/>
          <a:p>
            <a:r>
              <a:rPr lang="en-US" dirty="0"/>
              <a:t>Human factors tell us that retaining previously acquired skills is dependent upon several factors</a:t>
            </a:r>
          </a:p>
          <a:p>
            <a:pPr lvl="1"/>
            <a:r>
              <a:rPr lang="en-US" sz="2200" dirty="0"/>
              <a:t>The “Law of Exercise” (most repeated/best remembered);</a:t>
            </a:r>
          </a:p>
          <a:p>
            <a:pPr lvl="1"/>
            <a:r>
              <a:rPr lang="en-US" sz="2200" dirty="0"/>
              <a:t>The “Law of Recency” (things recently performed are more readily remembered);</a:t>
            </a:r>
          </a:p>
          <a:p>
            <a:r>
              <a:rPr lang="en-US" dirty="0"/>
              <a:t>These factors are the drivers behind why the FAR’s include the “</a:t>
            </a:r>
            <a:r>
              <a:rPr lang="en-US" b="1" dirty="0"/>
              <a:t>currency”</a:t>
            </a:r>
            <a:r>
              <a:rPr lang="en-US" dirty="0"/>
              <a:t>/recency of experience requirements they do.</a:t>
            </a:r>
          </a:p>
          <a:p>
            <a:r>
              <a:rPr lang="en-US" dirty="0"/>
              <a:t>Our winter time-out means many of us may be lacking in that recent exercise of skills required for retention.</a:t>
            </a:r>
          </a:p>
          <a:p>
            <a:endParaRPr lang="en-US" dirty="0"/>
          </a:p>
        </p:txBody>
      </p:sp>
    </p:spTree>
    <p:extLst>
      <p:ext uri="{BB962C8B-B14F-4D97-AF65-F5344CB8AC3E}">
        <p14:creationId xmlns:p14="http://schemas.microsoft.com/office/powerpoint/2010/main" val="1749211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Current </a:t>
            </a:r>
            <a:r>
              <a:rPr lang="en-US" dirty="0"/>
              <a:t>vs. Proficient</a:t>
            </a:r>
          </a:p>
        </p:txBody>
      </p:sp>
      <p:sp>
        <p:nvSpPr>
          <p:cNvPr id="3" name="Content Placeholder 2"/>
          <p:cNvSpPr>
            <a:spLocks noGrp="1"/>
          </p:cNvSpPr>
          <p:nvPr>
            <p:ph idx="1"/>
          </p:nvPr>
        </p:nvSpPr>
        <p:spPr/>
        <p:txBody>
          <a:bodyPr>
            <a:normAutofit fontScale="92500" lnSpcReduction="10000"/>
          </a:bodyPr>
          <a:lstStyle/>
          <a:p>
            <a:r>
              <a:rPr lang="en-US" dirty="0"/>
              <a:t>Before you fly club ships we require a spring check flight;</a:t>
            </a:r>
          </a:p>
          <a:p>
            <a:r>
              <a:rPr lang="en-US" dirty="0"/>
              <a:t>Before you fly your own ship solo you need, well technically only a current </a:t>
            </a:r>
            <a:r>
              <a:rPr lang="en-US" b="1" dirty="0"/>
              <a:t>flight review </a:t>
            </a:r>
            <a:r>
              <a:rPr lang="en-US" dirty="0"/>
              <a:t>within 24 months;</a:t>
            </a:r>
          </a:p>
          <a:p>
            <a:r>
              <a:rPr lang="en-US" dirty="0"/>
              <a:t>Before you carry passengers you need “Current” </a:t>
            </a:r>
            <a:r>
              <a:rPr lang="en-US" b="1" dirty="0"/>
              <a:t>recency of experience</a:t>
            </a:r>
            <a:r>
              <a:rPr lang="en-US" dirty="0"/>
              <a:t>, i.e. have 3 take-off’s and landings within 90 days;</a:t>
            </a:r>
          </a:p>
          <a:p>
            <a:r>
              <a:rPr lang="en-US" dirty="0"/>
              <a:t>If you are a previously soloed student your 90 day solo endorsement most likely will have expired and you will need to fly with an instructor and obtain a  new one;</a:t>
            </a:r>
          </a:p>
          <a:p>
            <a:r>
              <a:rPr lang="en-US" dirty="0"/>
              <a:t>If you are a transition pilot holding a certificate for another category of aircraft but are student glider pilot you need a current flight review in a category for which you are rated.</a:t>
            </a:r>
          </a:p>
          <a:p>
            <a:endParaRPr lang="en-US" dirty="0"/>
          </a:p>
        </p:txBody>
      </p:sp>
    </p:spTree>
    <p:extLst>
      <p:ext uri="{BB962C8B-B14F-4D97-AF65-F5344CB8AC3E}">
        <p14:creationId xmlns:p14="http://schemas.microsoft.com/office/powerpoint/2010/main" val="3869831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vs. </a:t>
            </a:r>
            <a:r>
              <a:rPr lang="en-US" b="1" dirty="0"/>
              <a:t>Proficient</a:t>
            </a:r>
          </a:p>
        </p:txBody>
      </p:sp>
      <p:sp>
        <p:nvSpPr>
          <p:cNvPr id="3" name="Content Placeholder 2"/>
          <p:cNvSpPr>
            <a:spLocks noGrp="1"/>
          </p:cNvSpPr>
          <p:nvPr>
            <p:ph idx="1"/>
          </p:nvPr>
        </p:nvSpPr>
        <p:spPr/>
        <p:txBody>
          <a:bodyPr>
            <a:normAutofit/>
          </a:bodyPr>
          <a:lstStyle/>
          <a:p>
            <a:pPr lvl="1"/>
            <a:r>
              <a:rPr lang="en-US" sz="2600" dirty="0"/>
              <a:t>These FAR and club “Currency” requirements may make you legal to launch off into the gusty conditions of the first strong spring soaring day, but are they sufficient to make us “Proficient” to do so safely?</a:t>
            </a:r>
          </a:p>
          <a:p>
            <a:pPr lvl="1"/>
            <a:r>
              <a:rPr lang="en-US" sz="2600" dirty="0"/>
              <a:t>Perhaps, perhaps not.  We all have different experience; some of us actually flew during the winter; some of us have many hours, some of us just got our licenses in the fall then immediately hung up our wings for the winter;</a:t>
            </a:r>
          </a:p>
          <a:p>
            <a:endParaRPr lang="en-US" dirty="0"/>
          </a:p>
        </p:txBody>
      </p:sp>
    </p:spTree>
    <p:extLst>
      <p:ext uri="{BB962C8B-B14F-4D97-AF65-F5344CB8AC3E}">
        <p14:creationId xmlns:p14="http://schemas.microsoft.com/office/powerpoint/2010/main" val="3209414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a:t>
            </a:r>
            <a:r>
              <a:rPr lang="en-US" b="1" dirty="0"/>
              <a:t>and</a:t>
            </a:r>
            <a:r>
              <a:rPr lang="en-US" dirty="0"/>
              <a:t> Proficient</a:t>
            </a:r>
          </a:p>
        </p:txBody>
      </p:sp>
      <p:sp>
        <p:nvSpPr>
          <p:cNvPr id="3" name="Content Placeholder 2"/>
          <p:cNvSpPr>
            <a:spLocks noGrp="1"/>
          </p:cNvSpPr>
          <p:nvPr>
            <p:ph idx="1"/>
          </p:nvPr>
        </p:nvSpPr>
        <p:spPr/>
        <p:txBody>
          <a:bodyPr>
            <a:normAutofit/>
          </a:bodyPr>
          <a:lstStyle/>
          <a:p>
            <a:r>
              <a:rPr lang="en-US" dirty="0"/>
              <a:t>Remember that by definition </a:t>
            </a:r>
          </a:p>
          <a:p>
            <a:r>
              <a:rPr lang="en-US" dirty="0"/>
              <a:t>“</a:t>
            </a:r>
            <a:r>
              <a:rPr lang="en-US" b="1" dirty="0"/>
              <a:t>Proficiency” means performing a skill with “expert correctness”; </a:t>
            </a:r>
          </a:p>
          <a:p>
            <a:r>
              <a:rPr lang="en-US" b="1" dirty="0"/>
              <a:t>Currency only indicates being up to date or occurring within a recent period of time</a:t>
            </a:r>
            <a:r>
              <a:rPr lang="en-US" dirty="0"/>
              <a:t>.</a:t>
            </a:r>
          </a:p>
          <a:p>
            <a:r>
              <a:rPr lang="en-US" dirty="0"/>
              <a:t>We need to be both current and proficient to fly safely in challenging conditions such as strong spring soaring conditions;</a:t>
            </a:r>
          </a:p>
          <a:p>
            <a:pPr marL="0" indent="0">
              <a:buNone/>
            </a:pPr>
            <a:endParaRPr lang="en-US" sz="2800" dirty="0"/>
          </a:p>
        </p:txBody>
      </p:sp>
    </p:spTree>
    <p:extLst>
      <p:ext uri="{BB962C8B-B14F-4D97-AF65-F5344CB8AC3E}">
        <p14:creationId xmlns:p14="http://schemas.microsoft.com/office/powerpoint/2010/main" val="1254931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and Proficient</a:t>
            </a:r>
          </a:p>
        </p:txBody>
      </p:sp>
      <p:sp>
        <p:nvSpPr>
          <p:cNvPr id="3" name="Content Placeholder 2"/>
          <p:cNvSpPr>
            <a:spLocks noGrp="1"/>
          </p:cNvSpPr>
          <p:nvPr>
            <p:ph idx="1"/>
          </p:nvPr>
        </p:nvSpPr>
        <p:spPr/>
        <p:txBody>
          <a:bodyPr>
            <a:normAutofit fontScale="92500"/>
          </a:bodyPr>
          <a:lstStyle/>
          <a:p>
            <a:pPr marL="342900" lvl="1" indent="-342900">
              <a:buFont typeface="Arial" panose="020B0604020202020204" pitchFamily="34" charset="0"/>
              <a:buChar char="•"/>
            </a:pPr>
            <a:r>
              <a:rPr lang="en-US" dirty="0"/>
              <a:t>Lets all exercise good ADM this spring, manage our Risk and not “make Junk”.  </a:t>
            </a:r>
          </a:p>
          <a:p>
            <a:pPr marL="342900" lvl="1" indent="-342900">
              <a:buFont typeface="Arial" panose="020B0604020202020204" pitchFamily="34" charset="0"/>
              <a:buChar char="•"/>
            </a:pPr>
            <a:r>
              <a:rPr lang="en-US" dirty="0"/>
              <a:t>Are you “Proficient” for the flight you plan to undertake, consider your currency and experience, the aircraft you are about to fly and the conditions of the day.  </a:t>
            </a:r>
          </a:p>
          <a:p>
            <a:pPr marL="342900" lvl="1" indent="-342900">
              <a:buFont typeface="Arial" panose="020B0604020202020204" pitchFamily="34" charset="0"/>
              <a:buChar char="•"/>
            </a:pPr>
            <a:r>
              <a:rPr lang="en-US" dirty="0"/>
              <a:t>In other words…think </a:t>
            </a:r>
            <a:r>
              <a:rPr lang="en-US" b="1" i="1" dirty="0"/>
              <a:t>P.A.V.E. </a:t>
            </a:r>
            <a:r>
              <a:rPr lang="en-US" dirty="0"/>
              <a:t>and manage your risk</a:t>
            </a:r>
            <a:r>
              <a:rPr lang="en-US" sz="2100" dirty="0"/>
              <a:t>.</a:t>
            </a:r>
          </a:p>
          <a:p>
            <a:pPr marL="742950" lvl="2" indent="-342900"/>
            <a:r>
              <a:rPr lang="en-US" dirty="0"/>
              <a:t>If it’s your first day out and conditions are breezy or gusty, ask yourself if it really is the day for your first flight of the season.  Exercise good ADM.</a:t>
            </a:r>
          </a:p>
          <a:p>
            <a:pPr marL="742950" lvl="2" indent="-342900"/>
            <a:r>
              <a:rPr lang="en-US" dirty="0"/>
              <a:t>If you’re rusty, take a couple of extra flights with an instructor.  </a:t>
            </a:r>
          </a:p>
          <a:p>
            <a:pPr marL="742950" lvl="2" indent="-342900"/>
            <a:r>
              <a:rPr lang="en-US" dirty="0"/>
              <a:t>Factor your Rustiness into your early season personal minimums.</a:t>
            </a:r>
          </a:p>
          <a:p>
            <a:pPr marL="342900" lvl="1" indent="-342900">
              <a:buFont typeface="Arial" panose="020B0604020202020204" pitchFamily="34" charset="0"/>
              <a:buChar char="•"/>
            </a:pPr>
            <a:r>
              <a:rPr lang="en-US" dirty="0"/>
              <a:t>Set your Personal Minimums for early season conservatively.</a:t>
            </a:r>
          </a:p>
        </p:txBody>
      </p:sp>
    </p:spTree>
    <p:extLst>
      <p:ext uri="{BB962C8B-B14F-4D97-AF65-F5344CB8AC3E}">
        <p14:creationId xmlns:p14="http://schemas.microsoft.com/office/powerpoint/2010/main" val="2908488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Scenarios</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9015" y="1935163"/>
            <a:ext cx="7045970" cy="4389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46990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252</TotalTime>
  <Words>860</Words>
  <Application>Microsoft Office PowerPoint</Application>
  <PresentationFormat>On-screen Show (4:3)</PresentationFormat>
  <Paragraphs>73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Constantia</vt:lpstr>
      <vt:lpstr>Wingdings 2</vt:lpstr>
      <vt:lpstr>Flow</vt:lpstr>
      <vt:lpstr>Spring Reminders:  Currency vs. Proficiency</vt:lpstr>
      <vt:lpstr>Current vs. Proficient</vt:lpstr>
      <vt:lpstr>Current vs. Proficient</vt:lpstr>
      <vt:lpstr>Current vs. Proficient</vt:lpstr>
      <vt:lpstr>Current vs. Proficient</vt:lpstr>
      <vt:lpstr>Current vs. Proficient</vt:lpstr>
      <vt:lpstr>Current and Proficient</vt:lpstr>
      <vt:lpstr>Current and Proficient</vt:lpstr>
      <vt:lpstr>Scenarios</vt:lpstr>
      <vt:lpstr>Scenarios</vt:lpstr>
      <vt:lpstr>Scenarios</vt:lpstr>
      <vt:lpstr>Use IMSAFE for Pilot</vt:lpstr>
      <vt:lpstr>PGC Risk Assessment Matrix</vt:lpstr>
      <vt:lpstr>PGC Risk Assessment Matrix</vt:lpstr>
      <vt:lpstr>Summary</vt:lpstr>
      <vt:lpstr>Lets have a safe &amp; fun Season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Spring Reminders</dc:title>
  <dc:creator>Alasdair Crawford</dc:creator>
  <cp:lastModifiedBy>Alasdair Crawford</cp:lastModifiedBy>
  <cp:revision>37</cp:revision>
  <cp:lastPrinted>2017-04-22T12:30:45Z</cp:lastPrinted>
  <dcterms:created xsi:type="dcterms:W3CDTF">2016-04-06T01:30:58Z</dcterms:created>
  <dcterms:modified xsi:type="dcterms:W3CDTF">2019-05-03T10:45:02Z</dcterms:modified>
</cp:coreProperties>
</file>