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56" r:id="rId2"/>
    <p:sldId id="282" r:id="rId3"/>
    <p:sldId id="266" r:id="rId4"/>
    <p:sldId id="283" r:id="rId5"/>
    <p:sldId id="279" r:id="rId6"/>
    <p:sldId id="268" r:id="rId7"/>
    <p:sldId id="280" r:id="rId8"/>
    <p:sldId id="270" r:id="rId9"/>
    <p:sldId id="271" r:id="rId10"/>
    <p:sldId id="272" r:id="rId11"/>
    <p:sldId id="273" r:id="rId12"/>
    <p:sldId id="274" r:id="rId13"/>
    <p:sldId id="275" r:id="rId14"/>
    <p:sldId id="276"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77" autoAdjust="0"/>
    <p:restoredTop sz="94660"/>
  </p:normalViewPr>
  <p:slideViewPr>
    <p:cSldViewPr>
      <p:cViewPr varScale="1">
        <p:scale>
          <a:sx n="103" d="100"/>
          <a:sy n="103" d="100"/>
        </p:scale>
        <p:origin x="-1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A97B30-FF85-4BDF-B362-364D8F2A739F}" type="datetimeFigureOut">
              <a:rPr lang="en-US"/>
              <a:t>5/12/2019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6D95AE-C4E3-465F-9434-58ECDAF3341F}" type="slidenum">
              <a:rPr lang="en-US"/>
              <a:t>‹#›</a:t>
            </a:fld>
            <a:endParaRPr lang="en-US"/>
          </a:p>
        </p:txBody>
      </p:sp>
    </p:spTree>
    <p:extLst>
      <p:ext uri="{BB962C8B-B14F-4D97-AF65-F5344CB8AC3E}">
        <p14:creationId xmlns:p14="http://schemas.microsoft.com/office/powerpoint/2010/main" val="376745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320" indent="-274320">
              <a:spcBef>
                <a:spcPct val="20000"/>
              </a:spcBef>
              <a:buChar char="•"/>
            </a:pPr>
            <a:r>
              <a:rPr lang="en-US" dirty="0"/>
              <a:t>Yesterday during a launch there was some miscommunication among the various parties. </a:t>
            </a:r>
          </a:p>
          <a:p>
            <a:pPr marL="274320" indent="-274320">
              <a:spcBef>
                <a:spcPct val="20000"/>
              </a:spcBef>
              <a:buChar char="•"/>
            </a:pPr>
            <a:r>
              <a:rPr lang="en-US" dirty="0"/>
              <a:t>The launch was proceeding, </a:t>
            </a:r>
            <a:endParaRPr lang="en-US" dirty="0">
              <a:cs typeface="Calibri"/>
            </a:endParaRPr>
          </a:p>
          <a:p>
            <a:pPr marL="274320" indent="-274320">
              <a:spcBef>
                <a:spcPct val="20000"/>
              </a:spcBef>
              <a:buChar char="•"/>
            </a:pPr>
            <a:r>
              <a:rPr lang="en-US" dirty="0"/>
              <a:t>The slack was out of the rope and the tug beginning to accelerate</a:t>
            </a:r>
            <a:endParaRPr lang="en-US" dirty="0">
              <a:cs typeface="Calibri"/>
            </a:endParaRPr>
          </a:p>
          <a:p>
            <a:pPr marL="274320" indent="-274320">
              <a:spcBef>
                <a:spcPct val="20000"/>
              </a:spcBef>
              <a:buChar char="•"/>
            </a:pPr>
            <a:r>
              <a:rPr lang="en-US" dirty="0"/>
              <a:t>but the wing runner was still in front of the glider. </a:t>
            </a:r>
            <a:endParaRPr lang="en-US" dirty="0">
              <a:cs typeface="Calibri"/>
            </a:endParaRPr>
          </a:p>
          <a:p>
            <a:pPr marL="274320" indent="-274320">
              <a:spcBef>
                <a:spcPct val="20000"/>
              </a:spcBef>
              <a:buChar char="•"/>
            </a:pPr>
            <a:r>
              <a:rPr lang="en-US" dirty="0">
                <a:solidFill>
                  <a:srgbClr val="FFFFFF"/>
                </a:solidFill>
              </a:rPr>
              <a:t>I'm not sure whether he was trying to stop the launch, or he never thought it was happening, but he was concerned about a glider that was about to enter the pattern. </a:t>
            </a:r>
          </a:p>
          <a:p>
            <a:pPr marL="274320" indent="-274320">
              <a:spcBef>
                <a:spcPct val="20000"/>
              </a:spcBef>
              <a:buChar char="•"/>
            </a:pPr>
            <a:r>
              <a:rPr lang="en-US" dirty="0">
                <a:solidFill>
                  <a:srgbClr val="FFFFFF"/>
                </a:solidFill>
              </a:rPr>
              <a:t>The pilot was focusing on the tug which was powering up, and became aware that the wing runner was in the way when he felt a bang and the glider swerved. </a:t>
            </a:r>
          </a:p>
          <a:p>
            <a:pPr marL="274320" indent="-274320">
              <a:spcBef>
                <a:spcPct val="20000"/>
              </a:spcBef>
              <a:buChar char="•"/>
            </a:pPr>
            <a:r>
              <a:rPr lang="en-US" dirty="0">
                <a:solidFill>
                  <a:srgbClr val="FFFFFF"/>
                </a:solidFill>
              </a:rPr>
              <a:t>He pulled the release and looked over to see the runner in the midst of a low-level aerobatic maneuver over the top of the wing. </a:t>
            </a:r>
          </a:p>
          <a:p>
            <a:pPr marL="274320" indent="-274320">
              <a:spcBef>
                <a:spcPct val="20000"/>
              </a:spcBef>
              <a:buChar char="•"/>
            </a:pPr>
            <a:r>
              <a:rPr lang="en-US" dirty="0">
                <a:solidFill>
                  <a:srgbClr val="FFFFFF"/>
                </a:solidFill>
              </a:rPr>
              <a:t>Luckily no one was hurt and nothing was damaged, but you can imagine it was an upsetting situation for those involved. </a:t>
            </a:r>
          </a:p>
          <a:p>
            <a:pPr marL="274320" indent="-274320">
              <a:spcBef>
                <a:spcPct val="20000"/>
              </a:spcBef>
              <a:buChar char="•"/>
            </a:pPr>
            <a:r>
              <a:rPr lang="en-US" dirty="0">
                <a:solidFill>
                  <a:srgbClr val="FFFFFF"/>
                </a:solidFill>
              </a:rPr>
              <a:t>The tug continued the takeoff and proceeded around the pattern.</a:t>
            </a:r>
            <a:endParaRPr lang="en-US" dirty="0"/>
          </a:p>
        </p:txBody>
      </p:sp>
      <p:sp>
        <p:nvSpPr>
          <p:cNvPr id="4" name="Slide Number Placeholder 3"/>
          <p:cNvSpPr>
            <a:spLocks noGrp="1"/>
          </p:cNvSpPr>
          <p:nvPr>
            <p:ph type="sldNum" sz="quarter" idx="10"/>
          </p:nvPr>
        </p:nvSpPr>
        <p:spPr/>
        <p:txBody>
          <a:bodyPr/>
          <a:lstStyle/>
          <a:p>
            <a:fld id="{656D95AE-C4E3-465F-9434-58ECDAF3341F}" type="slidenum">
              <a:rPr lang="en-US"/>
              <a:t>5</a:t>
            </a:fld>
            <a:endParaRPr lang="en-US"/>
          </a:p>
        </p:txBody>
      </p:sp>
    </p:spTree>
    <p:extLst>
      <p:ext uri="{BB962C8B-B14F-4D97-AF65-F5344CB8AC3E}">
        <p14:creationId xmlns:p14="http://schemas.microsoft.com/office/powerpoint/2010/main" val="3467014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74320" indent="-274320">
              <a:spcBef>
                <a:spcPct val="20000"/>
              </a:spcBef>
              <a:buChar char="•"/>
            </a:pPr>
            <a:r>
              <a:rPr lang="en-US" dirty="0"/>
              <a:t>First and foremost to all wing runners, DO NOT LINGER IN FRONT OF THE WING! Hook up and get away, check the pattern from the safety of the wing tip. The tug has limited visibility. I</a:t>
            </a:r>
          </a:p>
          <a:p>
            <a:pPr marL="274320" indent="-274320">
              <a:spcBef>
                <a:spcPct val="20000"/>
              </a:spcBef>
              <a:buChar char="•"/>
            </a:pPr>
            <a:r>
              <a:rPr lang="en-US" dirty="0">
                <a:solidFill>
                  <a:srgbClr val="FFFFFF"/>
                </a:solidFill>
              </a:rPr>
              <a:t>If you pick the wing up it will signal to the tow pilot all is clear and the launch should proceed. </a:t>
            </a:r>
          </a:p>
          <a:p>
            <a:pPr marL="274320" indent="-274320">
              <a:spcBef>
                <a:spcPct val="20000"/>
              </a:spcBef>
              <a:buChar char="•"/>
            </a:pPr>
            <a:r>
              <a:rPr lang="en-US" dirty="0">
                <a:solidFill>
                  <a:srgbClr val="FFFFFF"/>
                </a:solidFill>
              </a:rPr>
              <a:t>Depending upon the type of glider, its location relative to the background and even other gliders positioned behind it, the difference between wing level and wing down might be imperceptible t the tow-pilot. You cannot rely on the tow pilot to see it. </a:t>
            </a:r>
          </a:p>
          <a:p>
            <a:pPr marL="274320" indent="-274320">
              <a:spcBef>
                <a:spcPct val="20000"/>
              </a:spcBef>
              <a:buChar char="•"/>
            </a:pPr>
            <a:r>
              <a:rPr lang="en-US" dirty="0">
                <a:solidFill>
                  <a:srgbClr val="FFFFFF"/>
                </a:solidFill>
              </a:rPr>
              <a:t>If you want to stop the launch, put the wing down and alert the glider pilot to RELEASE-RELEASE-RELEASE.</a:t>
            </a:r>
          </a:p>
          <a:p>
            <a:pPr marL="274320" indent="-274320">
              <a:spcBef>
                <a:spcPct val="20000"/>
              </a:spcBef>
              <a:buChar char="•"/>
            </a:pPr>
            <a:r>
              <a:rPr lang="en-US" dirty="0">
                <a:solidFill>
                  <a:srgbClr val="FFFFFF"/>
                </a:solidFill>
              </a:rPr>
              <a:t>As the glider pilot you need to realize if your wing is down, that means something is wrong, and you should release. Figure out the reason later.</a:t>
            </a:r>
          </a:p>
          <a:p>
            <a:pPr marL="274320" indent="-274320">
              <a:spcBef>
                <a:spcPct val="20000"/>
              </a:spcBef>
              <a:buChar char="•"/>
            </a:pPr>
            <a:endParaRPr lang="en-US" dirty="0">
              <a:solidFill>
                <a:srgbClr val="FFFFFF"/>
              </a:solidFill>
            </a:endParaRPr>
          </a:p>
          <a:p>
            <a:endParaRPr lang="en-US" dirty="0">
              <a:cs typeface="Calibri"/>
            </a:endParaRPr>
          </a:p>
        </p:txBody>
      </p:sp>
      <p:sp>
        <p:nvSpPr>
          <p:cNvPr id="4" name="Slide Number Placeholder 3"/>
          <p:cNvSpPr>
            <a:spLocks noGrp="1"/>
          </p:cNvSpPr>
          <p:nvPr>
            <p:ph type="sldNum" sz="quarter" idx="10"/>
          </p:nvPr>
        </p:nvSpPr>
        <p:spPr/>
        <p:txBody>
          <a:bodyPr/>
          <a:lstStyle/>
          <a:p>
            <a:fld id="{656D95AE-C4E3-465F-9434-58ECDAF3341F}" type="slidenum">
              <a:rPr lang="en-US"/>
              <a:t>7</a:t>
            </a:fld>
            <a:endParaRPr lang="en-US"/>
          </a:p>
        </p:txBody>
      </p:sp>
    </p:spTree>
    <p:extLst>
      <p:ext uri="{BB962C8B-B14F-4D97-AF65-F5344CB8AC3E}">
        <p14:creationId xmlns:p14="http://schemas.microsoft.com/office/powerpoint/2010/main" val="804684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FDABCED6-ADB3-428C-8C50-7B0AAEC5D1FA}" type="datetimeFigureOut">
              <a:rPr lang="en-US" smtClean="0"/>
              <a:t>5/12/2019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ACD4E10-90DF-45E2-94DD-5C51839BFE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ABCED6-ADB3-428C-8C50-7B0AAEC5D1FA}"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ABCED6-ADB3-428C-8C50-7B0AAEC5D1FA}"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DABCED6-ADB3-428C-8C50-7B0AAEC5D1FA}"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l="17801" t="5584" r="17801" b="7155"/>
          <a:stretch/>
        </p:blipFill>
        <p:spPr>
          <a:xfrm>
            <a:off x="7696200" y="228600"/>
            <a:ext cx="1274674" cy="1295400"/>
          </a:xfrm>
          <a:prstGeom prst="ellipse">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DABCED6-ADB3-428C-8C50-7B0AAEC5D1FA}" type="datetimeFigureOut">
              <a:rPr lang="en-US" smtClean="0"/>
              <a:t>5/12/2019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CD4E10-90DF-45E2-94DD-5C51839BFE5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ABCED6-ADB3-428C-8C50-7B0AAEC5D1FA}"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ABCED6-ADB3-428C-8C50-7B0AAEC5D1FA}" type="datetimeFigureOut">
              <a:rPr lang="en-US" smtClean="0"/>
              <a:t>5/12/2019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FDABCED6-ADB3-428C-8C50-7B0AAEC5D1FA}" type="datetimeFigureOut">
              <a:rPr lang="en-US" smtClean="0"/>
              <a:t>5/12/2019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ABCED6-ADB3-428C-8C50-7B0AAEC5D1FA}" type="datetimeFigureOut">
              <a:rPr lang="en-US" smtClean="0"/>
              <a:t>5/12/2019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DABCED6-ADB3-428C-8C50-7B0AAEC5D1FA}"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CD4E10-90DF-45E2-94DD-5C51839BFE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DABCED6-ADB3-428C-8C50-7B0AAEC5D1FA}" type="datetimeFigureOut">
              <a:rPr lang="en-US" smtClean="0"/>
              <a:t>5/12/2019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ACD4E10-90DF-45E2-94DD-5C51839BFE5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ABCED6-ADB3-428C-8C50-7B0AAEC5D1FA}" type="datetimeFigureOut">
              <a:rPr lang="en-US" smtClean="0"/>
              <a:t>5/12/2019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ACD4E10-90DF-45E2-94DD-5C51839BFE5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fontScale="90000"/>
          </a:bodyPr>
          <a:lstStyle/>
          <a:p>
            <a:r>
              <a:rPr lang="en-US" dirty="0"/>
              <a:t>Safe Launch &amp; Wing Running</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30821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Recommended Procedure</a:t>
            </a:r>
            <a:br>
              <a:rPr lang="en-US" dirty="0"/>
            </a:br>
            <a:r>
              <a:rPr lang="en-US" dirty="0"/>
              <a:t>at NESA</a:t>
            </a:r>
          </a:p>
        </p:txBody>
      </p:sp>
      <p:sp>
        <p:nvSpPr>
          <p:cNvPr id="3" name="Content Placeholder 2"/>
          <p:cNvSpPr>
            <a:spLocks noGrp="1"/>
          </p:cNvSpPr>
          <p:nvPr>
            <p:ph idx="1"/>
          </p:nvPr>
        </p:nvSpPr>
        <p:spPr/>
        <p:txBody>
          <a:bodyPr/>
          <a:lstStyle/>
          <a:p>
            <a:r>
              <a:rPr lang="en-US" b="1" dirty="0"/>
              <a:t>TAKE UP SLACK</a:t>
            </a:r>
          </a:p>
          <a:p>
            <a:pPr lvl="1"/>
            <a:r>
              <a:rPr lang="en-US" dirty="0"/>
              <a:t>TOW PILOT WILL NOT BEGIN TAKING UP SLACK UNTIL WING IS </a:t>
            </a:r>
            <a:r>
              <a:rPr lang="en-US" dirty="0" smtClean="0"/>
              <a:t>LEVEL.</a:t>
            </a:r>
            <a:endParaRPr lang="en-US" dirty="0"/>
          </a:p>
          <a:p>
            <a:pPr lvl="1"/>
            <a:r>
              <a:rPr lang="en-US" dirty="0"/>
              <a:t>ONLY AFTER PILOT GIVES THUMBS UP</a:t>
            </a:r>
          </a:p>
          <a:p>
            <a:pPr lvl="1"/>
            <a:r>
              <a:rPr lang="en-US" dirty="0"/>
              <a:t>WING RUNNER:</a:t>
            </a:r>
          </a:p>
          <a:p>
            <a:pPr lvl="2"/>
            <a:r>
              <a:rPr lang="en-US" dirty="0"/>
              <a:t>HOLDS WING LEVEL &amp;</a:t>
            </a:r>
          </a:p>
          <a:p>
            <a:pPr lvl="2"/>
            <a:r>
              <a:rPr lang="en-US" dirty="0"/>
              <a:t>GIVES TAKE UP SLACK SIGNAL</a:t>
            </a:r>
          </a:p>
          <a:p>
            <a:pPr marL="0" indent="0">
              <a:buNone/>
            </a:pPr>
            <a:endParaRPr lang="en-US" dirty="0"/>
          </a:p>
        </p:txBody>
      </p:sp>
    </p:spTree>
    <p:extLst>
      <p:ext uri="{BB962C8B-B14F-4D97-AF65-F5344CB8AC3E}">
        <p14:creationId xmlns:p14="http://schemas.microsoft.com/office/powerpoint/2010/main" val="358724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Recommended Procedure</a:t>
            </a:r>
            <a:br>
              <a:rPr lang="en-US" dirty="0"/>
            </a:br>
            <a:r>
              <a:rPr lang="en-US" dirty="0"/>
              <a:t>at NESA</a:t>
            </a:r>
          </a:p>
        </p:txBody>
      </p:sp>
      <p:sp>
        <p:nvSpPr>
          <p:cNvPr id="3" name="Content Placeholder 2"/>
          <p:cNvSpPr>
            <a:spLocks noGrp="1"/>
          </p:cNvSpPr>
          <p:nvPr>
            <p:ph idx="1"/>
          </p:nvPr>
        </p:nvSpPr>
        <p:spPr/>
        <p:txBody>
          <a:bodyPr/>
          <a:lstStyle/>
          <a:p>
            <a:r>
              <a:rPr lang="en-US" b="1" dirty="0"/>
              <a:t>LAUNCH</a:t>
            </a:r>
          </a:p>
          <a:p>
            <a:pPr lvl="1"/>
            <a:r>
              <a:rPr lang="en-US" dirty="0"/>
              <a:t>PILOT WAGGLES RUDDER </a:t>
            </a:r>
          </a:p>
          <a:p>
            <a:pPr lvl="2"/>
            <a:r>
              <a:rPr lang="en-US" dirty="0"/>
              <a:t>(no need to slam the rudder against the stops)</a:t>
            </a:r>
          </a:p>
          <a:p>
            <a:pPr lvl="1"/>
            <a:r>
              <a:rPr lang="en-US" dirty="0"/>
              <a:t>WING RUNNNER – GIVES LAUNCH SIGNAL</a:t>
            </a:r>
          </a:p>
          <a:p>
            <a:endParaRPr lang="en-US" dirty="0"/>
          </a:p>
        </p:txBody>
      </p:sp>
    </p:spTree>
    <p:extLst>
      <p:ext uri="{BB962C8B-B14F-4D97-AF65-F5344CB8AC3E}">
        <p14:creationId xmlns:p14="http://schemas.microsoft.com/office/powerpoint/2010/main" val="1269255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ABORT</a:t>
            </a:r>
          </a:p>
        </p:txBody>
      </p:sp>
      <p:sp>
        <p:nvSpPr>
          <p:cNvPr id="3" name="Content Placeholder 2"/>
          <p:cNvSpPr>
            <a:spLocks noGrp="1"/>
          </p:cNvSpPr>
          <p:nvPr>
            <p:ph idx="1"/>
          </p:nvPr>
        </p:nvSpPr>
        <p:spPr/>
        <p:txBody>
          <a:bodyPr/>
          <a:lstStyle/>
          <a:p>
            <a:r>
              <a:rPr lang="en-US" dirty="0"/>
              <a:t>ABORTS ON THE GROUND ARE THE SAME AS IN THE AIR, i.e.</a:t>
            </a:r>
          </a:p>
          <a:p>
            <a:pPr lvl="1"/>
            <a:r>
              <a:rPr lang="en-US" dirty="0"/>
              <a:t>TOW PLANE GOES LEFT (or straight ahead if left not possible)</a:t>
            </a:r>
          </a:p>
          <a:p>
            <a:pPr lvl="1"/>
            <a:r>
              <a:rPr lang="en-US" dirty="0"/>
              <a:t>GLIDER GOES RIGHT if necessary to avoid tow plane;</a:t>
            </a:r>
          </a:p>
          <a:p>
            <a:endParaRPr lang="en-US" dirty="0"/>
          </a:p>
        </p:txBody>
      </p:sp>
    </p:spTree>
    <p:extLst>
      <p:ext uri="{BB962C8B-B14F-4D97-AF65-F5344CB8AC3E}">
        <p14:creationId xmlns:p14="http://schemas.microsoft.com/office/powerpoint/2010/main" val="131410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a:xfrm>
            <a:off x="457200" y="1935480"/>
            <a:ext cx="4267200" cy="4389120"/>
          </a:xfrm>
        </p:spPr>
        <p:txBody>
          <a:bodyPr/>
          <a:lstStyle/>
          <a:p>
            <a:r>
              <a:rPr lang="en-US" dirty="0"/>
              <a:t>Importance of giving Instruction in good launch procedures to avoid incidents;</a:t>
            </a:r>
          </a:p>
          <a:p>
            <a:r>
              <a:rPr lang="en-US" dirty="0"/>
              <a:t>Ground and air signals;</a:t>
            </a:r>
          </a:p>
          <a:p>
            <a:pPr lvl="1"/>
            <a:r>
              <a:rPr lang="en-US" dirty="0"/>
              <a:t>Is the Rudder Waggle a safe signal?</a:t>
            </a:r>
          </a:p>
          <a:p>
            <a:r>
              <a:rPr lang="en-US" dirty="0"/>
              <a:t>Abort procedures;</a:t>
            </a:r>
          </a:p>
          <a:p>
            <a:r>
              <a:rPr lang="en-US" dirty="0"/>
              <a:t>Wing-runner safety;</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3000" y="1492685"/>
            <a:ext cx="3076575" cy="430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95410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Launch Signals</a:t>
            </a:r>
          </a:p>
        </p:txBody>
      </p:sp>
      <p:pic>
        <p:nvPicPr>
          <p:cNvPr id="4"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b="49915"/>
          <a:stretch/>
        </p:blipFill>
        <p:spPr bwMode="auto">
          <a:xfrm>
            <a:off x="838200" y="2209800"/>
            <a:ext cx="7448874" cy="3398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7732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And Now for the rest of the </a:t>
            </a:r>
            <a:br>
              <a:rPr lang="en-US" dirty="0"/>
            </a:br>
            <a:r>
              <a:rPr lang="en-US" dirty="0"/>
              <a:t>story on the incident…</a:t>
            </a:r>
          </a:p>
        </p:txBody>
      </p:sp>
      <p:sp>
        <p:nvSpPr>
          <p:cNvPr id="3" name="Content Placeholder 2"/>
          <p:cNvSpPr>
            <a:spLocks noGrp="1"/>
          </p:cNvSpPr>
          <p:nvPr>
            <p:ph idx="1"/>
          </p:nvPr>
        </p:nvSpPr>
        <p:spPr/>
        <p:txBody>
          <a:bodyPr vert="horz" anchor="t">
            <a:normAutofit lnSpcReduction="10000"/>
          </a:bodyPr>
          <a:lstStyle/>
          <a:p>
            <a:r>
              <a:rPr lang="en-US" sz="2000" b="1" dirty="0"/>
              <a:t>And it is a very important lesson for everyone to take away. </a:t>
            </a:r>
          </a:p>
          <a:p>
            <a:pPr lvl="1" indent="-246380"/>
            <a:r>
              <a:rPr lang="en-US" sz="1800" b="1" dirty="0"/>
              <a:t>After the early termination, the glider pilot got out of the aircraft and immediately checked on the condition of the glider, and then the wing runner (joking – I'm sure it was the other way around . . .maybe . . .) </a:t>
            </a:r>
          </a:p>
          <a:p>
            <a:pPr lvl="1" indent="-246380"/>
            <a:r>
              <a:rPr lang="en-US" sz="1800" b="1" dirty="0"/>
              <a:t>then they repositioned the glider for relaunch as the tug came back around in the pattern. I'm sure there was some vigorous arm-waving from inside the tug, and then relaunch. </a:t>
            </a:r>
          </a:p>
          <a:p>
            <a:pPr lvl="1" indent="-246380"/>
            <a:r>
              <a:rPr lang="en-US" sz="1800" b="1" dirty="0"/>
              <a:t>At about 200 feet the pilot noticed the canopy creeping open, and realized that in all of the excitement of the proceeding event, he hadn't thoroughly gone through the checklist. </a:t>
            </a:r>
          </a:p>
          <a:p>
            <a:pPr lvl="1" indent="-246380"/>
            <a:r>
              <a:rPr lang="en-US" sz="1800" b="1" dirty="0"/>
              <a:t>This is exactly what happens when things go wrong, and is part of the </a:t>
            </a:r>
            <a:r>
              <a:rPr lang="en-US" sz="1800" b="1" u="sng" dirty="0"/>
              <a:t>chain of events </a:t>
            </a:r>
            <a:r>
              <a:rPr lang="en-US" sz="1800" b="1" dirty="0"/>
              <a:t>we talk about preceding an accident. In this case the pilot handled the event with no more drama, the tow was completed and the canopy re-latched and he went on the a long (and boring) flight.</a:t>
            </a:r>
            <a:r>
              <a:rPr lang="en-US" sz="1400" b="1" dirty="0"/>
              <a:t> </a:t>
            </a:r>
          </a:p>
          <a:p>
            <a:endParaRPr lang="en-US" dirty="0"/>
          </a:p>
        </p:txBody>
      </p:sp>
    </p:spTree>
    <p:extLst>
      <p:ext uri="{BB962C8B-B14F-4D97-AF65-F5344CB8AC3E}">
        <p14:creationId xmlns:p14="http://schemas.microsoft.com/office/powerpoint/2010/main" val="2723936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366B1E-4F51-49DF-9A4C-21C7FC6ADCF5}"/>
              </a:ext>
            </a:extLst>
          </p:cNvPr>
          <p:cNvSpPr>
            <a:spLocks noGrp="1"/>
          </p:cNvSpPr>
          <p:nvPr>
            <p:ph type="title"/>
          </p:nvPr>
        </p:nvSpPr>
        <p:spPr/>
        <p:txBody>
          <a:bodyPr/>
          <a:lstStyle/>
          <a:p>
            <a:r>
              <a:rPr lang="en-US" dirty="0"/>
              <a:t>Wing Running</a:t>
            </a:r>
          </a:p>
        </p:txBody>
      </p:sp>
      <p:sp>
        <p:nvSpPr>
          <p:cNvPr id="3" name="Content Placeholder 2">
            <a:extLst>
              <a:ext uri="{FF2B5EF4-FFF2-40B4-BE49-F238E27FC236}">
                <a16:creationId xmlns:a16="http://schemas.microsoft.com/office/drawing/2014/main" xmlns="" id="{CC4C6132-740A-41DD-894A-D9B4D3A198F1}"/>
              </a:ext>
            </a:extLst>
          </p:cNvPr>
          <p:cNvSpPr>
            <a:spLocks noGrp="1"/>
          </p:cNvSpPr>
          <p:nvPr>
            <p:ph idx="1"/>
          </p:nvPr>
        </p:nvSpPr>
        <p:spPr/>
        <p:txBody>
          <a:bodyPr/>
          <a:lstStyle/>
          <a:p>
            <a:r>
              <a:rPr lang="en-US" dirty="0"/>
              <a:t>Safety Considerations for Launching procedures</a:t>
            </a:r>
          </a:p>
        </p:txBody>
      </p:sp>
    </p:spTree>
    <p:extLst>
      <p:ext uri="{BB962C8B-B14F-4D97-AF65-F5344CB8AC3E}">
        <p14:creationId xmlns:p14="http://schemas.microsoft.com/office/powerpoint/2010/main" val="1339057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Launching</a:t>
            </a:r>
          </a:p>
        </p:txBody>
      </p:sp>
      <p:sp>
        <p:nvSpPr>
          <p:cNvPr id="3" name="Content Placeholder 2"/>
          <p:cNvSpPr>
            <a:spLocks noGrp="1"/>
          </p:cNvSpPr>
          <p:nvPr>
            <p:ph idx="1"/>
          </p:nvPr>
        </p:nvSpPr>
        <p:spPr/>
        <p:txBody>
          <a:bodyPr/>
          <a:lstStyle/>
          <a:p>
            <a:r>
              <a:rPr lang="en-US" dirty="0"/>
              <a:t>Wing runner should be aware of all hazards once glider is attached to the tow rope</a:t>
            </a:r>
          </a:p>
          <a:p>
            <a:pPr marL="457200" lvl="1"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3048000"/>
            <a:ext cx="4978648" cy="281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98145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recent incident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“Yesterday </a:t>
            </a:r>
            <a:r>
              <a:rPr lang="en-US" dirty="0"/>
              <a:t>during a launch there was some miscommunication among the various </a:t>
            </a:r>
            <a:r>
              <a:rPr lang="en-US" dirty="0" smtClean="0"/>
              <a:t>parties:</a:t>
            </a:r>
          </a:p>
          <a:p>
            <a:endParaRPr lang="en-US" dirty="0"/>
          </a:p>
          <a:p>
            <a:r>
              <a:rPr lang="en-US" dirty="0"/>
              <a:t>T</a:t>
            </a:r>
            <a:r>
              <a:rPr lang="en-US" dirty="0" smtClean="0"/>
              <a:t>he </a:t>
            </a:r>
            <a:r>
              <a:rPr lang="en-US" dirty="0"/>
              <a:t>launch was proceeding,  </a:t>
            </a:r>
            <a:endParaRPr lang="en-US" dirty="0"/>
          </a:p>
          <a:p>
            <a:r>
              <a:rPr lang="en-US" dirty="0"/>
              <a:t>T</a:t>
            </a:r>
            <a:r>
              <a:rPr lang="en-US" dirty="0" smtClean="0"/>
              <a:t>he </a:t>
            </a:r>
            <a:r>
              <a:rPr lang="en-US" dirty="0"/>
              <a:t>slack was out of the rope and the tug beginning to </a:t>
            </a:r>
            <a:r>
              <a:rPr lang="en-US" dirty="0"/>
              <a:t>accelerate,</a:t>
            </a:r>
          </a:p>
          <a:p>
            <a:r>
              <a:rPr lang="en-US" dirty="0" smtClean="0"/>
              <a:t>But, </a:t>
            </a:r>
            <a:r>
              <a:rPr lang="en-US" dirty="0"/>
              <a:t>the wing runner was still in front of the glider. </a:t>
            </a:r>
            <a:endParaRPr lang="en-US" dirty="0"/>
          </a:p>
          <a:p>
            <a:r>
              <a:rPr lang="en-US" dirty="0"/>
              <a:t>I'm </a:t>
            </a:r>
            <a:r>
              <a:rPr lang="en-US" dirty="0"/>
              <a:t>not sure whether he was trying to stop the launch, or he never thought it was happening, but he was concerned about a glider that was about to enter the pattern. </a:t>
            </a:r>
            <a:endParaRPr lang="en-US" dirty="0"/>
          </a:p>
          <a:p>
            <a:r>
              <a:rPr lang="en-US" dirty="0"/>
              <a:t>The </a:t>
            </a:r>
            <a:r>
              <a:rPr lang="en-US" dirty="0"/>
              <a:t>pilot was focusing on the tug which was powering up, and became aware that the wing runner was in the way when he felt a bang and the glider swerved.  </a:t>
            </a:r>
            <a:endParaRPr lang="en-US" dirty="0"/>
          </a:p>
          <a:p>
            <a:r>
              <a:rPr lang="en-US" dirty="0"/>
              <a:t>He </a:t>
            </a:r>
            <a:r>
              <a:rPr lang="en-US" dirty="0"/>
              <a:t>pulled the release and looked over to see the runner in the midst of a </a:t>
            </a:r>
            <a:r>
              <a:rPr lang="en-US" dirty="0"/>
              <a:t>low-level </a:t>
            </a:r>
            <a:r>
              <a:rPr lang="en-US" dirty="0"/>
              <a:t>aerobatic maneuver over the top of the </a:t>
            </a:r>
            <a:r>
              <a:rPr lang="en-US" dirty="0"/>
              <a:t>wing.</a:t>
            </a:r>
          </a:p>
          <a:p>
            <a:r>
              <a:rPr lang="en-US" dirty="0"/>
              <a:t>Luckily </a:t>
            </a:r>
            <a:r>
              <a:rPr lang="en-US" dirty="0"/>
              <a:t>no one was hurt and nothing was damaged, but you can imagine it was an upsetting situation for those involved. </a:t>
            </a:r>
            <a:endParaRPr lang="en-US" dirty="0"/>
          </a:p>
          <a:p>
            <a:r>
              <a:rPr lang="en-US" dirty="0"/>
              <a:t>The </a:t>
            </a:r>
            <a:r>
              <a:rPr lang="en-US" dirty="0"/>
              <a:t>tug continued the takeoff and proceeded around the </a:t>
            </a:r>
            <a:r>
              <a:rPr lang="en-US" dirty="0" smtClean="0"/>
              <a:t>pattern”</a:t>
            </a:r>
            <a:endParaRPr lang="en-US" dirty="0"/>
          </a:p>
          <a:p>
            <a:pPr marL="0" indent="0">
              <a:buNone/>
            </a:pPr>
            <a:endParaRPr lang="en-US" sz="1300" dirty="0" smtClean="0"/>
          </a:p>
          <a:p>
            <a:pPr marL="0" indent="0">
              <a:buNone/>
            </a:pPr>
            <a:r>
              <a:rPr lang="en-US" sz="1300" dirty="0" smtClean="0"/>
              <a:t>(Taken from an email sent out by the president of another Northeast glider operation after a launch incident).</a:t>
            </a:r>
          </a:p>
        </p:txBody>
      </p:sp>
    </p:spTree>
    <p:extLst>
      <p:ext uri="{BB962C8B-B14F-4D97-AF65-F5344CB8AC3E}">
        <p14:creationId xmlns:p14="http://schemas.microsoft.com/office/powerpoint/2010/main" val="158025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DAF0B3-4300-4DC6-8968-D79C5BCF2D2F}"/>
              </a:ext>
            </a:extLst>
          </p:cNvPr>
          <p:cNvSpPr>
            <a:spLocks noGrp="1"/>
          </p:cNvSpPr>
          <p:nvPr>
            <p:ph type="title"/>
          </p:nvPr>
        </p:nvSpPr>
        <p:spPr/>
        <p:txBody>
          <a:bodyPr/>
          <a:lstStyle/>
          <a:p>
            <a:r>
              <a:rPr lang="en-US" dirty="0" smtClean="0">
                <a:cs typeface="Calibri"/>
              </a:rPr>
              <a:t>So, It can happen...</a:t>
            </a:r>
            <a:endParaRPr lang="en-US" dirty="0"/>
          </a:p>
        </p:txBody>
      </p:sp>
      <p:sp>
        <p:nvSpPr>
          <p:cNvPr id="3" name="Content Placeholder 2">
            <a:extLst>
              <a:ext uri="{FF2B5EF4-FFF2-40B4-BE49-F238E27FC236}">
                <a16:creationId xmlns:a16="http://schemas.microsoft.com/office/drawing/2014/main" xmlns="" id="{8D2344ED-7093-40E5-A6DE-43EE1A13F53E}"/>
              </a:ext>
            </a:extLst>
          </p:cNvPr>
          <p:cNvSpPr>
            <a:spLocks noGrp="1"/>
          </p:cNvSpPr>
          <p:nvPr>
            <p:ph idx="1"/>
          </p:nvPr>
        </p:nvSpPr>
        <p:spPr/>
        <p:txBody>
          <a:bodyPr vert="horz" anchor="t">
            <a:normAutofit/>
          </a:bodyPr>
          <a:lstStyle/>
          <a:p>
            <a:r>
              <a:rPr lang="en-US" dirty="0"/>
              <a:t>Miscommunication</a:t>
            </a:r>
          </a:p>
          <a:p>
            <a:r>
              <a:rPr lang="en-US" dirty="0"/>
              <a:t>Launch initiated</a:t>
            </a:r>
          </a:p>
          <a:p>
            <a:r>
              <a:rPr lang="en-US" dirty="0"/>
              <a:t>Wing runner not clear of wing</a:t>
            </a:r>
          </a:p>
          <a:p>
            <a:r>
              <a:rPr lang="en-US" dirty="0"/>
              <a:t>Glider pilot focused on tug</a:t>
            </a:r>
          </a:p>
          <a:p>
            <a:r>
              <a:rPr lang="en-US" dirty="0"/>
              <a:t>Low level aerobatics over the wing</a:t>
            </a:r>
          </a:p>
          <a:p>
            <a:r>
              <a:rPr lang="en-US" dirty="0"/>
              <a:t>Luckily, no damages or injuries</a:t>
            </a:r>
          </a:p>
        </p:txBody>
      </p:sp>
    </p:spTree>
    <p:extLst>
      <p:ext uri="{BB962C8B-B14F-4D97-AF65-F5344CB8AC3E}">
        <p14:creationId xmlns:p14="http://schemas.microsoft.com/office/powerpoint/2010/main" val="117213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Open Question</a:t>
            </a:r>
          </a:p>
        </p:txBody>
      </p:sp>
      <p:sp>
        <p:nvSpPr>
          <p:cNvPr id="3" name="Content Placeholder 2"/>
          <p:cNvSpPr>
            <a:spLocks noGrp="1"/>
          </p:cNvSpPr>
          <p:nvPr>
            <p:ph idx="1"/>
          </p:nvPr>
        </p:nvSpPr>
        <p:spPr/>
        <p:txBody>
          <a:bodyPr/>
          <a:lstStyle/>
          <a:p>
            <a:r>
              <a:rPr lang="en-US" sz="3200" dirty="0"/>
              <a:t>How often have you seen a wing-runner in front of the wing after the glider is hooked up?</a:t>
            </a:r>
          </a:p>
          <a:p>
            <a:pPr marL="0" indent="0">
              <a:buNone/>
            </a:pPr>
            <a:endParaRPr lang="en-US" dirty="0"/>
          </a:p>
        </p:txBody>
      </p:sp>
    </p:spTree>
    <p:extLst>
      <p:ext uri="{BB962C8B-B14F-4D97-AF65-F5344CB8AC3E}">
        <p14:creationId xmlns:p14="http://schemas.microsoft.com/office/powerpoint/2010/main" val="4265245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709AC7-3800-438A-B902-9D6C5BAE0F71}"/>
              </a:ext>
            </a:extLst>
          </p:cNvPr>
          <p:cNvSpPr>
            <a:spLocks noGrp="1"/>
          </p:cNvSpPr>
          <p:nvPr>
            <p:ph type="title"/>
          </p:nvPr>
        </p:nvSpPr>
        <p:spPr/>
        <p:txBody>
          <a:bodyPr/>
          <a:lstStyle/>
          <a:p>
            <a:r>
              <a:rPr lang="en-US" dirty="0">
                <a:cs typeface="Calibri"/>
              </a:rPr>
              <a:t>Further thoughts...</a:t>
            </a:r>
            <a:endParaRPr lang="en-US" dirty="0"/>
          </a:p>
        </p:txBody>
      </p:sp>
      <p:sp>
        <p:nvSpPr>
          <p:cNvPr id="3" name="Content Placeholder 2">
            <a:extLst>
              <a:ext uri="{FF2B5EF4-FFF2-40B4-BE49-F238E27FC236}">
                <a16:creationId xmlns:a16="http://schemas.microsoft.com/office/drawing/2014/main" xmlns="" id="{BCC03279-D9E9-4B10-A602-02FEE57B84EF}"/>
              </a:ext>
            </a:extLst>
          </p:cNvPr>
          <p:cNvSpPr>
            <a:spLocks noGrp="1"/>
          </p:cNvSpPr>
          <p:nvPr>
            <p:ph idx="1"/>
          </p:nvPr>
        </p:nvSpPr>
        <p:spPr/>
        <p:txBody>
          <a:bodyPr vert="horz" anchor="t">
            <a:normAutofit/>
          </a:bodyPr>
          <a:lstStyle/>
          <a:p>
            <a:r>
              <a:rPr lang="en-US" dirty="0"/>
              <a:t>Do not linger in front of the wing</a:t>
            </a:r>
          </a:p>
          <a:p>
            <a:r>
              <a:rPr lang="en-US" dirty="0"/>
              <a:t>Wing up/level can indicate "ready to go!"</a:t>
            </a:r>
          </a:p>
          <a:p>
            <a:r>
              <a:rPr lang="en-US" dirty="0"/>
              <a:t>Wing level vs. not might be discernable by the tug</a:t>
            </a:r>
          </a:p>
          <a:p>
            <a:r>
              <a:rPr lang="en-US" dirty="0"/>
              <a:t>If the launch needs to stop, lower the wing and signal to the glider pilot to RELEASE!</a:t>
            </a:r>
          </a:p>
          <a:p>
            <a:r>
              <a:rPr lang="en-US" dirty="0"/>
              <a:t>Glider pilots: wing down means something is wrong. Release and figure out the reason later.</a:t>
            </a:r>
          </a:p>
          <a:p>
            <a:endParaRPr lang="en-US" dirty="0"/>
          </a:p>
          <a:p>
            <a:endParaRPr lang="en-US" dirty="0"/>
          </a:p>
          <a:p>
            <a:endParaRPr lang="en-US" dirty="0"/>
          </a:p>
        </p:txBody>
      </p:sp>
    </p:spTree>
    <p:extLst>
      <p:ext uri="{BB962C8B-B14F-4D97-AF65-F5344CB8AC3E}">
        <p14:creationId xmlns:p14="http://schemas.microsoft.com/office/powerpoint/2010/main" val="31997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Recommended Procedure</a:t>
            </a:r>
            <a:br>
              <a:rPr lang="en-US" dirty="0"/>
            </a:br>
            <a:r>
              <a:rPr lang="en-US" dirty="0"/>
              <a:t>at NESA</a:t>
            </a:r>
          </a:p>
        </p:txBody>
      </p:sp>
      <p:sp>
        <p:nvSpPr>
          <p:cNvPr id="3" name="Content Placeholder 2"/>
          <p:cNvSpPr>
            <a:spLocks noGrp="1"/>
          </p:cNvSpPr>
          <p:nvPr>
            <p:ph idx="1"/>
          </p:nvPr>
        </p:nvSpPr>
        <p:spPr/>
        <p:txBody>
          <a:bodyPr>
            <a:normAutofit/>
          </a:bodyPr>
          <a:lstStyle/>
          <a:p>
            <a:r>
              <a:rPr lang="en-US" b="1" dirty="0"/>
              <a:t>HOOK-UP</a:t>
            </a:r>
          </a:p>
          <a:p>
            <a:pPr lvl="1"/>
            <a:r>
              <a:rPr lang="en-US" dirty="0"/>
              <a:t>DO NOT HOOK UP A GLIDER BEFORE THE PILOT HAS </a:t>
            </a:r>
            <a:r>
              <a:rPr lang="en-US" u="sng" dirty="0"/>
              <a:t>COMPLETED</a:t>
            </a:r>
            <a:r>
              <a:rPr lang="en-US" dirty="0"/>
              <a:t> </a:t>
            </a:r>
            <a:r>
              <a:rPr lang="en-US" dirty="0" smtClean="0"/>
              <a:t>HIS/HER </a:t>
            </a:r>
            <a:r>
              <a:rPr lang="en-US" dirty="0"/>
              <a:t>CHECK-LIST AND THE CANOPY IS </a:t>
            </a:r>
            <a:r>
              <a:rPr lang="en-US" dirty="0" smtClean="0"/>
              <a:t>CLOSED*;</a:t>
            </a:r>
            <a:endParaRPr lang="en-US" dirty="0"/>
          </a:p>
          <a:p>
            <a:pPr lvl="1"/>
            <a:r>
              <a:rPr lang="en-US" dirty="0"/>
              <a:t>HOOKUP then immediately;</a:t>
            </a:r>
          </a:p>
          <a:p>
            <a:pPr lvl="1"/>
            <a:r>
              <a:rPr lang="en-US" dirty="0"/>
              <a:t>MOVE CLEAR OF THE WING;</a:t>
            </a:r>
          </a:p>
          <a:p>
            <a:pPr lvl="1"/>
            <a:r>
              <a:rPr lang="en-US" dirty="0"/>
              <a:t>DO NOT PICK UP THE WING;</a:t>
            </a:r>
          </a:p>
          <a:p>
            <a:pPr marL="0" indent="0">
              <a:buNone/>
            </a:pPr>
            <a:endParaRPr lang="en-US" dirty="0"/>
          </a:p>
          <a:p>
            <a:pPr marL="0" indent="0">
              <a:buNone/>
            </a:pPr>
            <a:r>
              <a:rPr lang="en-US" dirty="0" smtClean="0"/>
              <a:t>* </a:t>
            </a:r>
            <a:r>
              <a:rPr lang="en-US" sz="1400" dirty="0"/>
              <a:t>Do</a:t>
            </a:r>
            <a:r>
              <a:rPr lang="en-US" sz="1400" dirty="0" smtClean="0"/>
              <a:t> not use check-lists where ‘Cable’ is listed before ‘Canopy’. If your checklist reads like this – revise it.</a:t>
            </a:r>
            <a:endParaRPr lang="en-US" sz="2000" dirty="0"/>
          </a:p>
        </p:txBody>
      </p:sp>
    </p:spTree>
    <p:extLst>
      <p:ext uri="{BB962C8B-B14F-4D97-AF65-F5344CB8AC3E}">
        <p14:creationId xmlns:p14="http://schemas.microsoft.com/office/powerpoint/2010/main" val="1252650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Recommended Procedure</a:t>
            </a:r>
            <a:br>
              <a:rPr lang="en-US" dirty="0"/>
            </a:br>
            <a:r>
              <a:rPr lang="en-US" dirty="0"/>
              <a:t>at NESA</a:t>
            </a:r>
          </a:p>
        </p:txBody>
      </p:sp>
      <p:sp>
        <p:nvSpPr>
          <p:cNvPr id="3" name="Content Placeholder 2"/>
          <p:cNvSpPr>
            <a:spLocks noGrp="1"/>
          </p:cNvSpPr>
          <p:nvPr>
            <p:ph idx="1"/>
          </p:nvPr>
        </p:nvSpPr>
        <p:spPr/>
        <p:txBody>
          <a:bodyPr/>
          <a:lstStyle/>
          <a:p>
            <a:r>
              <a:rPr lang="en-US" b="1" dirty="0"/>
              <a:t>CHECK PATTERN</a:t>
            </a:r>
          </a:p>
          <a:p>
            <a:pPr lvl="1"/>
            <a:r>
              <a:rPr lang="en-US" dirty="0"/>
              <a:t>PILOT </a:t>
            </a:r>
            <a:r>
              <a:rPr lang="en-US" dirty="0" smtClean="0"/>
              <a:t>asks: “IS </a:t>
            </a:r>
            <a:r>
              <a:rPr lang="en-US" dirty="0"/>
              <a:t>THE PATTERN CLEAR”;</a:t>
            </a:r>
          </a:p>
          <a:p>
            <a:pPr lvl="1"/>
            <a:r>
              <a:rPr lang="en-US" dirty="0"/>
              <a:t>WING-RUNNER – LOOK AROUND AT FULL PATTERN FOR ALL RUWAYS. WHEN CONFIRMED CLEAR STATE LOUDLY “PATTERN IS CLEAR”</a:t>
            </a:r>
          </a:p>
          <a:p>
            <a:pPr lvl="1"/>
            <a:r>
              <a:rPr lang="en-US" dirty="0"/>
              <a:t>PILOT GIVES “THUMBS UP”</a:t>
            </a:r>
          </a:p>
          <a:p>
            <a:endParaRPr lang="en-US" dirty="0"/>
          </a:p>
        </p:txBody>
      </p:sp>
    </p:spTree>
    <p:extLst>
      <p:ext uri="{BB962C8B-B14F-4D97-AF65-F5344CB8AC3E}">
        <p14:creationId xmlns:p14="http://schemas.microsoft.com/office/powerpoint/2010/main" val="116682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Spring Reminders</Template>
  <TotalTime>199</TotalTime>
  <Words>716</Words>
  <Application>Microsoft Office PowerPoint</Application>
  <PresentationFormat>On-screen Show (4:3)</PresentationFormat>
  <Paragraphs>92</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Safe Launch &amp; Wing Running</vt:lpstr>
      <vt:lpstr>Wing Running</vt:lpstr>
      <vt:lpstr>Launching</vt:lpstr>
      <vt:lpstr>A recent incident</vt:lpstr>
      <vt:lpstr>So, It can happen...</vt:lpstr>
      <vt:lpstr>An Open Question</vt:lpstr>
      <vt:lpstr>Further thoughts...</vt:lpstr>
      <vt:lpstr>Recommended Procedure at NESA</vt:lpstr>
      <vt:lpstr>Recommended Procedure at NESA</vt:lpstr>
      <vt:lpstr>Recommended Procedure at NESA</vt:lpstr>
      <vt:lpstr>Recommended Procedure at NESA</vt:lpstr>
      <vt:lpstr>ABORT</vt:lpstr>
      <vt:lpstr>Discussion</vt:lpstr>
      <vt:lpstr>Launch Signals</vt:lpstr>
      <vt:lpstr>And Now for the rest of the  story on the incident…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Ground Handeling</dc:title>
  <dc:creator>Skinner</dc:creator>
  <cp:lastModifiedBy>Alasdair Crawford</cp:lastModifiedBy>
  <cp:revision>86</cp:revision>
  <dcterms:created xsi:type="dcterms:W3CDTF">2016-04-06T22:58:02Z</dcterms:created>
  <dcterms:modified xsi:type="dcterms:W3CDTF">2019-05-12T15:31:02Z</dcterms:modified>
</cp:coreProperties>
</file>