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Roboto" charset="0"/>
      <p:regular r:id="rId26"/>
      <p:bold r:id="rId27"/>
      <p:italic r:id="rId28"/>
      <p:boldItalic r:id="rId29"/>
    </p:embeddedFont>
    <p:embeddedFont>
      <p:font typeface="Open Sans"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42" d="100"/>
          <a:sy n="142" d="100"/>
        </p:scale>
        <p:origin x="-108"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18692440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6f73a04f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c6f73a0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c6f73a04f_0_1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c6f73a04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ca48d189b5_0_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ca48d189b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cac3a12f2c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cac3a12f2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c7bfc51a9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c7bfc51a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cac3a12f2c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cac3a12f2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c7bfc51a97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c7bfc51a9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cac1a053c4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cac1a053c4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cac1a053c4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cac1a053c4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cac1a053c4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cac1a053c4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cac1a053c4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cac1a053c4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cac1a053c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cac1a053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cac1a053c4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cac1a053c4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ce0feba4f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ce0feba4f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cc0c1c00ad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cc0c1c00a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c6f73a04f_0_3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c6f73a04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cac1a053c4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cac1a053c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cac1a053c4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cac1a053c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c6f73a04f_0_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c6f73a04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cac1a053c4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cac1a053c4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cac3a12f2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cac3a12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cc0c1c00a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cc0c1c00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cac3a12f2c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cac3a12f2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2020 Soaring Accident Review		</a:t>
            </a:r>
            <a:endParaRPr/>
          </a:p>
        </p:txBody>
      </p:sp>
      <p:sp>
        <p:nvSpPr>
          <p:cNvPr id="68" name="Google Shape;68;p13"/>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Dr. Gerald A Smith, DMD,CFIG</a:t>
            </a:r>
            <a:endParaRPr sz="2400"/>
          </a:p>
          <a:p>
            <a:pPr marL="0" lvl="0" indent="0" algn="l" rtl="0">
              <a:spcBef>
                <a:spcPts val="0"/>
              </a:spcBef>
              <a:spcAft>
                <a:spcPts val="0"/>
              </a:spcAft>
              <a:buNone/>
            </a:pPr>
            <a:r>
              <a:rPr lang="en" sz="2400"/>
              <a:t>NESA Spring Safety Meeting</a:t>
            </a:r>
            <a:endParaRPr sz="2400"/>
          </a:p>
          <a:p>
            <a:pPr marL="0" lvl="0" indent="0" algn="l" rtl="0">
              <a:spcBef>
                <a:spcPts val="0"/>
              </a:spcBef>
              <a:spcAft>
                <a:spcPts val="0"/>
              </a:spcAft>
              <a:buNone/>
            </a:pPr>
            <a:r>
              <a:rPr lang="en" sz="2400"/>
              <a:t>April 3, 2021</a:t>
            </a:r>
            <a:endParaRPr sz="2400"/>
          </a:p>
        </p:txBody>
      </p:sp>
      <p:pic>
        <p:nvPicPr>
          <p:cNvPr id="69" name="Google Shape;69;p13"/>
          <p:cNvPicPr preferRelativeResize="0"/>
          <p:nvPr/>
        </p:nvPicPr>
        <p:blipFill rotWithShape="1">
          <a:blip r:embed="rId3">
            <a:alphaModFix/>
          </a:blip>
          <a:srcRect l="17800" t="5584" r="17800" b="7155"/>
          <a:stretch/>
        </p:blipFill>
        <p:spPr>
          <a:xfrm>
            <a:off x="7471876" y="486398"/>
            <a:ext cx="956100" cy="971700"/>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Phase of Flight	</a:t>
            </a:r>
            <a:endParaRPr/>
          </a:p>
        </p:txBody>
      </p:sp>
      <p:sp>
        <p:nvSpPr>
          <p:cNvPr id="126" name="Google Shape;126;p22"/>
          <p:cNvSpPr txBox="1">
            <a:spLocks noGrp="1"/>
          </p:cNvSpPr>
          <p:nvPr>
            <p:ph type="body" idx="1"/>
          </p:nvPr>
        </p:nvSpPr>
        <p:spPr>
          <a:xfrm>
            <a:off x="471900" y="1919075"/>
            <a:ext cx="3999900" cy="284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Take off</a:t>
            </a:r>
            <a:endParaRPr b="1"/>
          </a:p>
          <a:p>
            <a:pPr marL="0" lvl="0" indent="0" algn="l" rtl="0">
              <a:spcBef>
                <a:spcPts val="1600"/>
              </a:spcBef>
              <a:spcAft>
                <a:spcPts val="0"/>
              </a:spcAft>
              <a:buNone/>
            </a:pPr>
            <a:r>
              <a:rPr lang="en"/>
              <a:t>“Rope Break” instruction flight: stall/spin (2-S)</a:t>
            </a:r>
            <a:endParaRPr/>
          </a:p>
          <a:p>
            <a:pPr marL="0" lvl="0" indent="0" algn="l" rtl="0">
              <a:spcBef>
                <a:spcPts val="1600"/>
              </a:spcBef>
              <a:spcAft>
                <a:spcPts val="0"/>
              </a:spcAft>
              <a:buNone/>
            </a:pPr>
            <a:r>
              <a:rPr lang="en"/>
              <a:t>Out of position on tow, low release: Stall/spin (F)</a:t>
            </a:r>
            <a:endParaRPr/>
          </a:p>
          <a:p>
            <a:pPr marL="0" lvl="0" indent="0" algn="l" rtl="0">
              <a:spcBef>
                <a:spcPts val="1600"/>
              </a:spcBef>
              <a:spcAft>
                <a:spcPts val="0"/>
              </a:spcAft>
              <a:buNone/>
            </a:pPr>
            <a:r>
              <a:rPr lang="en"/>
              <a:t>High wind takeoff, wing tip struck ground, leveled, sharp pull up stall/spin	(MG) (F)</a:t>
            </a:r>
            <a:endParaRPr/>
          </a:p>
          <a:p>
            <a:pPr marL="0" lvl="0" indent="0" algn="l" rtl="0">
              <a:spcBef>
                <a:spcPts val="1600"/>
              </a:spcBef>
              <a:spcAft>
                <a:spcPts val="0"/>
              </a:spcAft>
              <a:buNone/>
            </a:pPr>
            <a:r>
              <a:rPr lang="en"/>
              <a:t>Spoilers Deployed on Takeoff, ran off runway end (MG) (S)</a:t>
            </a:r>
            <a:endParaRPr/>
          </a:p>
          <a:p>
            <a:pPr marL="0" lvl="0" indent="0" algn="l" rtl="0">
              <a:spcBef>
                <a:spcPts val="1600"/>
              </a:spcBef>
              <a:spcAft>
                <a:spcPts val="1600"/>
              </a:spcAft>
              <a:buNone/>
            </a:pPr>
            <a:endParaRPr/>
          </a:p>
        </p:txBody>
      </p:sp>
      <p:sp>
        <p:nvSpPr>
          <p:cNvPr id="127" name="Google Shape;127;p22"/>
          <p:cNvSpPr txBox="1">
            <a:spLocks noGrp="1"/>
          </p:cNvSpPr>
          <p:nvPr>
            <p:ph type="body" idx="2"/>
          </p:nvPr>
        </p:nvSpPr>
        <p:spPr>
          <a:xfrm>
            <a:off x="4694250" y="1919075"/>
            <a:ext cx="3999900" cy="284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Landing</a:t>
            </a:r>
            <a:endParaRPr b="1"/>
          </a:p>
          <a:p>
            <a:pPr marL="0" lvl="0" indent="0" algn="l" rtl="0">
              <a:spcBef>
                <a:spcPts val="1600"/>
              </a:spcBef>
              <a:spcAft>
                <a:spcPts val="0"/>
              </a:spcAft>
              <a:buNone/>
            </a:pPr>
            <a:r>
              <a:rPr lang="en"/>
              <a:t>Slow on downwind, stall spin (F)</a:t>
            </a:r>
            <a:endParaRPr/>
          </a:p>
          <a:p>
            <a:pPr marL="0" lvl="0" indent="0" algn="l" rtl="0">
              <a:spcBef>
                <a:spcPts val="1600"/>
              </a:spcBef>
              <a:spcAft>
                <a:spcPts val="0"/>
              </a:spcAft>
              <a:buNone/>
            </a:pPr>
            <a:r>
              <a:rPr lang="en" sz="1300"/>
              <a:t>“Lost ground speed”, rapid descent off airport (N)</a:t>
            </a:r>
            <a:endParaRPr sz="1300"/>
          </a:p>
          <a:p>
            <a:pPr marL="0" lvl="0" indent="0" algn="l" rtl="0">
              <a:spcBef>
                <a:spcPts val="1600"/>
              </a:spcBef>
              <a:spcAft>
                <a:spcPts val="0"/>
              </a:spcAft>
              <a:buNone/>
            </a:pPr>
            <a:r>
              <a:rPr lang="en"/>
              <a:t>Off field landing,  ground loop (M)</a:t>
            </a:r>
            <a:endParaRPr/>
          </a:p>
          <a:p>
            <a:pPr marL="0" lvl="0" indent="0" algn="l" rtl="0">
              <a:spcBef>
                <a:spcPts val="1600"/>
              </a:spcBef>
              <a:spcAft>
                <a:spcPts val="0"/>
              </a:spcAft>
              <a:buNone/>
            </a:pPr>
            <a:r>
              <a:rPr lang="en"/>
              <a:t>Off field landing (private strip) unmowed; hit fence (N)</a:t>
            </a:r>
            <a:endParaRPr/>
          </a:p>
          <a:p>
            <a:pPr marL="0" lvl="0" indent="0" algn="l" rtl="0">
              <a:spcBef>
                <a:spcPts val="1600"/>
              </a:spcBef>
              <a:spcAft>
                <a:spcPts val="1600"/>
              </a:spcAft>
              <a:buNone/>
            </a:pPr>
            <a:r>
              <a:rPr lang="en"/>
              <a:t>Off airport  2-33 (N)  (wind 18G27)</a:t>
            </a:r>
            <a:endParaRPr/>
          </a:p>
        </p:txBody>
      </p:sp>
    </p:spTree>
  </p:cSld>
  <p:clrMapOvr>
    <a:masterClrMapping/>
  </p:clrMapOvr>
  <mc:AlternateContent xmlns:mc="http://schemas.openxmlformats.org/markup-compatibility/2006" xmlns:p14="http://schemas.microsoft.com/office/powerpoint/2010/main">
    <mc:Choice Requires="p14">
      <p:transition spd="slow" p14:dur="21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xEl>
                                              <p:pRg st="0" end="0"/>
                                            </p:txEl>
                                          </p:spTgt>
                                        </p:tgtEl>
                                        <p:attrNameLst>
                                          <p:attrName>style.visibility</p:attrName>
                                        </p:attrNameLst>
                                      </p:cBhvr>
                                      <p:to>
                                        <p:strVal val="visible"/>
                                      </p:to>
                                    </p:set>
                                    <p:animEffect transition="in" filter="fade">
                                      <p:cBhvr>
                                        <p:cTn id="7" dur="1000"/>
                                        <p:tgtEl>
                                          <p:spTgt spid="1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
                                            <p:txEl>
                                              <p:pRg st="1" end="1"/>
                                            </p:txEl>
                                          </p:spTgt>
                                        </p:tgtEl>
                                        <p:attrNameLst>
                                          <p:attrName>style.visibility</p:attrName>
                                        </p:attrNameLst>
                                      </p:cBhvr>
                                      <p:to>
                                        <p:strVal val="visible"/>
                                      </p:to>
                                    </p:set>
                                    <p:animEffect transition="in" filter="fade">
                                      <p:cBhvr>
                                        <p:cTn id="12" dur="1000"/>
                                        <p:tgtEl>
                                          <p:spTgt spid="1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6">
                                            <p:txEl>
                                              <p:pRg st="2" end="2"/>
                                            </p:txEl>
                                          </p:spTgt>
                                        </p:tgtEl>
                                        <p:attrNameLst>
                                          <p:attrName>style.visibility</p:attrName>
                                        </p:attrNameLst>
                                      </p:cBhvr>
                                      <p:to>
                                        <p:strVal val="visible"/>
                                      </p:to>
                                    </p:set>
                                    <p:animEffect transition="in" filter="fade">
                                      <p:cBhvr>
                                        <p:cTn id="17" dur="1000"/>
                                        <p:tgtEl>
                                          <p:spTgt spid="1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6">
                                            <p:txEl>
                                              <p:pRg st="3" end="3"/>
                                            </p:txEl>
                                          </p:spTgt>
                                        </p:tgtEl>
                                        <p:attrNameLst>
                                          <p:attrName>style.visibility</p:attrName>
                                        </p:attrNameLst>
                                      </p:cBhvr>
                                      <p:to>
                                        <p:strVal val="visible"/>
                                      </p:to>
                                    </p:set>
                                    <p:animEffect transition="in" filter="fade">
                                      <p:cBhvr>
                                        <p:cTn id="22" dur="1000"/>
                                        <p:tgtEl>
                                          <p:spTgt spid="1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6">
                                            <p:txEl>
                                              <p:pRg st="4" end="4"/>
                                            </p:txEl>
                                          </p:spTgt>
                                        </p:tgtEl>
                                        <p:attrNameLst>
                                          <p:attrName>style.visibility</p:attrName>
                                        </p:attrNameLst>
                                      </p:cBhvr>
                                      <p:to>
                                        <p:strVal val="visible"/>
                                      </p:to>
                                    </p:set>
                                    <p:animEffect transition="in" filter="fade">
                                      <p:cBhvr>
                                        <p:cTn id="27" dur="1000"/>
                                        <p:tgtEl>
                                          <p:spTgt spid="12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6">
                                            <p:txEl>
                                              <p:pRg st="5" end="5"/>
                                            </p:txEl>
                                          </p:spTgt>
                                        </p:tgtEl>
                                        <p:attrNameLst>
                                          <p:attrName>style.visibility</p:attrName>
                                        </p:attrNameLst>
                                      </p:cBhvr>
                                      <p:to>
                                        <p:strVal val="visible"/>
                                      </p:to>
                                    </p:set>
                                    <p:animEffect transition="in" filter="fade">
                                      <p:cBhvr>
                                        <p:cTn id="32" dur="1000"/>
                                        <p:tgtEl>
                                          <p:spTgt spid="12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7">
                                            <p:txEl>
                                              <p:pRg st="0" end="0"/>
                                            </p:txEl>
                                          </p:spTgt>
                                        </p:tgtEl>
                                        <p:attrNameLst>
                                          <p:attrName>style.visibility</p:attrName>
                                        </p:attrNameLst>
                                      </p:cBhvr>
                                      <p:to>
                                        <p:strVal val="visible"/>
                                      </p:to>
                                    </p:set>
                                    <p:animEffect transition="in" filter="fade">
                                      <p:cBhvr>
                                        <p:cTn id="37" dur="1000"/>
                                        <p:tgtEl>
                                          <p:spTgt spid="12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7">
                                            <p:txEl>
                                              <p:pRg st="1" end="1"/>
                                            </p:txEl>
                                          </p:spTgt>
                                        </p:tgtEl>
                                        <p:attrNameLst>
                                          <p:attrName>style.visibility</p:attrName>
                                        </p:attrNameLst>
                                      </p:cBhvr>
                                      <p:to>
                                        <p:strVal val="visible"/>
                                      </p:to>
                                    </p:set>
                                    <p:animEffect transition="in" filter="fade">
                                      <p:cBhvr>
                                        <p:cTn id="42" dur="1000"/>
                                        <p:tgtEl>
                                          <p:spTgt spid="12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7">
                                            <p:txEl>
                                              <p:pRg st="2" end="2"/>
                                            </p:txEl>
                                          </p:spTgt>
                                        </p:tgtEl>
                                        <p:attrNameLst>
                                          <p:attrName>style.visibility</p:attrName>
                                        </p:attrNameLst>
                                      </p:cBhvr>
                                      <p:to>
                                        <p:strVal val="visible"/>
                                      </p:to>
                                    </p:set>
                                    <p:animEffect transition="in" filter="fade">
                                      <p:cBhvr>
                                        <p:cTn id="47" dur="1000"/>
                                        <p:tgtEl>
                                          <p:spTgt spid="12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7">
                                            <p:txEl>
                                              <p:pRg st="3" end="3"/>
                                            </p:txEl>
                                          </p:spTgt>
                                        </p:tgtEl>
                                        <p:attrNameLst>
                                          <p:attrName>style.visibility</p:attrName>
                                        </p:attrNameLst>
                                      </p:cBhvr>
                                      <p:to>
                                        <p:strVal val="visible"/>
                                      </p:to>
                                    </p:set>
                                    <p:animEffect transition="in" filter="fade">
                                      <p:cBhvr>
                                        <p:cTn id="52" dur="1000"/>
                                        <p:tgtEl>
                                          <p:spTgt spid="127">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7">
                                            <p:txEl>
                                              <p:pRg st="4" end="4"/>
                                            </p:txEl>
                                          </p:spTgt>
                                        </p:tgtEl>
                                        <p:attrNameLst>
                                          <p:attrName>style.visibility</p:attrName>
                                        </p:attrNameLst>
                                      </p:cBhvr>
                                      <p:to>
                                        <p:strVal val="visible"/>
                                      </p:to>
                                    </p:set>
                                    <p:animEffect transition="in" filter="fade">
                                      <p:cBhvr>
                                        <p:cTn id="57" dur="1000"/>
                                        <p:tgtEl>
                                          <p:spTgt spid="127">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7">
                                            <p:txEl>
                                              <p:pRg st="5" end="5"/>
                                            </p:txEl>
                                          </p:spTgt>
                                        </p:tgtEl>
                                        <p:attrNameLst>
                                          <p:attrName>style.visibility</p:attrName>
                                        </p:attrNameLst>
                                      </p:cBhvr>
                                      <p:to>
                                        <p:strVal val="visible"/>
                                      </p:to>
                                    </p:set>
                                    <p:animEffect transition="in" filter="fade">
                                      <p:cBhvr>
                                        <p:cTn id="62" dur="1000"/>
                                        <p:tgtEl>
                                          <p:spTgt spid="1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Phase of Flight	</a:t>
            </a:r>
            <a:endParaRPr/>
          </a:p>
        </p:txBody>
      </p:sp>
      <p:sp>
        <p:nvSpPr>
          <p:cNvPr id="133" name="Google Shape;133;p23"/>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Unknown</a:t>
            </a:r>
            <a:r>
              <a:rPr lang="en"/>
              <a:t>	</a:t>
            </a:r>
            <a:endParaRPr/>
          </a:p>
          <a:p>
            <a:pPr marL="0" lvl="0" indent="0" algn="l" rtl="0">
              <a:spcBef>
                <a:spcPts val="1600"/>
              </a:spcBef>
              <a:spcAft>
                <a:spcPts val="0"/>
              </a:spcAft>
              <a:buNone/>
            </a:pPr>
            <a:r>
              <a:rPr lang="en"/>
              <a:t>Wreckage found on mountain (F)</a:t>
            </a:r>
            <a:endParaRPr/>
          </a:p>
          <a:p>
            <a:pPr marL="0" lvl="0" indent="0" algn="l" rtl="0">
              <a:spcBef>
                <a:spcPts val="1600"/>
              </a:spcBef>
              <a:spcAft>
                <a:spcPts val="1600"/>
              </a:spcAft>
              <a:buNone/>
            </a:pPr>
            <a:r>
              <a:rPr lang="en"/>
              <a:t>Wreckage found in woods. (F)</a:t>
            </a:r>
            <a:endParaRPr/>
          </a:p>
        </p:txBody>
      </p:sp>
      <p:sp>
        <p:nvSpPr>
          <p:cNvPr id="134" name="Google Shape;134;p23"/>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No Details</a:t>
            </a:r>
            <a:endParaRPr b="1"/>
          </a:p>
          <a:p>
            <a:pPr marL="0" lvl="0" indent="0" algn="l" rtl="0">
              <a:spcBef>
                <a:spcPts val="1600"/>
              </a:spcBef>
              <a:spcAft>
                <a:spcPts val="0"/>
              </a:spcAft>
              <a:buNone/>
            </a:pPr>
            <a:r>
              <a:rPr lang="en"/>
              <a:t>Grob 102 (M)</a:t>
            </a:r>
            <a:endParaRPr/>
          </a:p>
          <a:p>
            <a:pPr marL="0" lvl="0" indent="0" algn="l" rtl="0">
              <a:spcBef>
                <a:spcPts val="1600"/>
              </a:spcBef>
              <a:spcAft>
                <a:spcPts val="0"/>
              </a:spcAft>
              <a:buNone/>
            </a:pPr>
            <a:r>
              <a:rPr lang="en"/>
              <a:t>PIK/2-33  (M)</a:t>
            </a:r>
            <a:endParaRPr/>
          </a:p>
          <a:p>
            <a:pPr marL="0" lvl="0" indent="0" algn="l" rtl="0">
              <a:spcBef>
                <a:spcPts val="1600"/>
              </a:spcBef>
              <a:spcAft>
                <a:spcPts val="0"/>
              </a:spcAft>
              <a:buNone/>
            </a:pPr>
            <a:r>
              <a:rPr lang="en"/>
              <a:t>ASK 21</a:t>
            </a:r>
            <a:endParaRPr/>
          </a:p>
          <a:p>
            <a:pPr marL="0" lvl="0" indent="0" algn="l" rtl="0">
              <a:spcBef>
                <a:spcPts val="1600"/>
              </a:spcBef>
              <a:spcAft>
                <a:spcPts val="0"/>
              </a:spcAft>
              <a:buNone/>
            </a:pPr>
            <a:r>
              <a:rPr lang="en"/>
              <a:t>ASW20C/ASW 27 (2- S)</a:t>
            </a:r>
            <a:endParaRPr/>
          </a:p>
          <a:p>
            <a:pPr marL="0" lvl="0" indent="0" algn="l" rtl="0">
              <a:spcBef>
                <a:spcPts val="1600"/>
              </a:spcBef>
              <a:spcAft>
                <a:spcPts val="1600"/>
              </a:spcAft>
              <a:buNone/>
            </a:pPr>
            <a:r>
              <a:rPr lang="en"/>
              <a:t>Club Libelle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animEffect transition="in" filter="fade">
                                      <p:cBhvr>
                                        <p:cTn id="7" dur="1000"/>
                                        <p:tgtEl>
                                          <p:spTgt spid="1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
                                            <p:txEl>
                                              <p:pRg st="1" end="1"/>
                                            </p:txEl>
                                          </p:spTgt>
                                        </p:tgtEl>
                                        <p:attrNameLst>
                                          <p:attrName>style.visibility</p:attrName>
                                        </p:attrNameLst>
                                      </p:cBhvr>
                                      <p:to>
                                        <p:strVal val="visible"/>
                                      </p:to>
                                    </p:set>
                                    <p:animEffect transition="in" filter="fade">
                                      <p:cBhvr>
                                        <p:cTn id="12" dur="1000"/>
                                        <p:tgtEl>
                                          <p:spTgt spid="1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
                                            <p:txEl>
                                              <p:pRg st="2" end="2"/>
                                            </p:txEl>
                                          </p:spTgt>
                                        </p:tgtEl>
                                        <p:attrNameLst>
                                          <p:attrName>style.visibility</p:attrName>
                                        </p:attrNameLst>
                                      </p:cBhvr>
                                      <p:to>
                                        <p:strVal val="visible"/>
                                      </p:to>
                                    </p:set>
                                    <p:animEffect transition="in" filter="fade">
                                      <p:cBhvr>
                                        <p:cTn id="17" dur="1000"/>
                                        <p:tgtEl>
                                          <p:spTgt spid="1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4">
                                            <p:txEl>
                                              <p:pRg st="0" end="0"/>
                                            </p:txEl>
                                          </p:spTgt>
                                        </p:tgtEl>
                                        <p:attrNameLst>
                                          <p:attrName>style.visibility</p:attrName>
                                        </p:attrNameLst>
                                      </p:cBhvr>
                                      <p:to>
                                        <p:strVal val="visible"/>
                                      </p:to>
                                    </p:set>
                                    <p:animEffect transition="in" filter="fade">
                                      <p:cBhvr>
                                        <p:cTn id="22" dur="1000"/>
                                        <p:tgtEl>
                                          <p:spTgt spid="13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4">
                                            <p:txEl>
                                              <p:pRg st="1" end="1"/>
                                            </p:txEl>
                                          </p:spTgt>
                                        </p:tgtEl>
                                        <p:attrNameLst>
                                          <p:attrName>style.visibility</p:attrName>
                                        </p:attrNameLst>
                                      </p:cBhvr>
                                      <p:to>
                                        <p:strVal val="visible"/>
                                      </p:to>
                                    </p:set>
                                    <p:animEffect transition="in" filter="fade">
                                      <p:cBhvr>
                                        <p:cTn id="27" dur="1000"/>
                                        <p:tgtEl>
                                          <p:spTgt spid="13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4">
                                            <p:txEl>
                                              <p:pRg st="2" end="2"/>
                                            </p:txEl>
                                          </p:spTgt>
                                        </p:tgtEl>
                                        <p:attrNameLst>
                                          <p:attrName>style.visibility</p:attrName>
                                        </p:attrNameLst>
                                      </p:cBhvr>
                                      <p:to>
                                        <p:strVal val="visible"/>
                                      </p:to>
                                    </p:set>
                                    <p:animEffect transition="in" filter="fade">
                                      <p:cBhvr>
                                        <p:cTn id="32" dur="1000"/>
                                        <p:tgtEl>
                                          <p:spTgt spid="13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4">
                                            <p:txEl>
                                              <p:pRg st="3" end="3"/>
                                            </p:txEl>
                                          </p:spTgt>
                                        </p:tgtEl>
                                        <p:attrNameLst>
                                          <p:attrName>style.visibility</p:attrName>
                                        </p:attrNameLst>
                                      </p:cBhvr>
                                      <p:to>
                                        <p:strVal val="visible"/>
                                      </p:to>
                                    </p:set>
                                    <p:animEffect transition="in" filter="fade">
                                      <p:cBhvr>
                                        <p:cTn id="37" dur="1000"/>
                                        <p:tgtEl>
                                          <p:spTgt spid="13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4">
                                            <p:txEl>
                                              <p:pRg st="4" end="4"/>
                                            </p:txEl>
                                          </p:spTgt>
                                        </p:tgtEl>
                                        <p:attrNameLst>
                                          <p:attrName>style.visibility</p:attrName>
                                        </p:attrNameLst>
                                      </p:cBhvr>
                                      <p:to>
                                        <p:strVal val="visible"/>
                                      </p:to>
                                    </p:set>
                                    <p:animEffect transition="in" filter="fade">
                                      <p:cBhvr>
                                        <p:cTn id="42" dur="1000"/>
                                        <p:tgtEl>
                                          <p:spTgt spid="13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4">
                                            <p:txEl>
                                              <p:pRg st="5" end="5"/>
                                            </p:txEl>
                                          </p:spTgt>
                                        </p:tgtEl>
                                        <p:attrNameLst>
                                          <p:attrName>style.visibility</p:attrName>
                                        </p:attrNameLst>
                                      </p:cBhvr>
                                      <p:to>
                                        <p:strVal val="visible"/>
                                      </p:to>
                                    </p:set>
                                    <p:animEffect transition="in" filter="fade">
                                      <p:cBhvr>
                                        <p:cTn id="47" dur="1000"/>
                                        <p:tgtEl>
                                          <p:spTgt spid="1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Deeper Dive on one...</a:t>
            </a:r>
            <a:endParaRPr/>
          </a:p>
        </p:txBody>
      </p:sp>
      <p:sp>
        <p:nvSpPr>
          <p:cNvPr id="140" name="Google Shape;140;p24"/>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Pilot: 79</a:t>
            </a:r>
            <a:endParaRPr/>
          </a:p>
          <a:p>
            <a:pPr marL="0" lvl="0" indent="0" algn="l" rtl="0">
              <a:spcBef>
                <a:spcPts val="1600"/>
              </a:spcBef>
              <a:spcAft>
                <a:spcPts val="0"/>
              </a:spcAft>
              <a:buNone/>
            </a:pPr>
            <a:r>
              <a:rPr lang="en"/>
              <a:t>ASEL, Glider</a:t>
            </a:r>
            <a:endParaRPr/>
          </a:p>
          <a:p>
            <a:pPr marL="0" lvl="0" indent="0" algn="l" rtl="0">
              <a:spcBef>
                <a:spcPts val="1600"/>
              </a:spcBef>
              <a:spcAft>
                <a:spcPts val="0"/>
              </a:spcAft>
              <a:buNone/>
            </a:pPr>
            <a:r>
              <a:rPr lang="en"/>
              <a:t>770 hours total time</a:t>
            </a:r>
            <a:endParaRPr/>
          </a:p>
          <a:p>
            <a:pPr marL="0" lvl="0" indent="0" algn="l" rtl="0">
              <a:spcBef>
                <a:spcPts val="1600"/>
              </a:spcBef>
              <a:spcAft>
                <a:spcPts val="1600"/>
              </a:spcAft>
              <a:buNone/>
            </a:pPr>
            <a:r>
              <a:rPr lang="en"/>
              <a:t>Built the Pipistrel Sinus in 2019</a:t>
            </a:r>
            <a:endParaRPr/>
          </a:p>
        </p:txBody>
      </p:sp>
      <p:sp>
        <p:nvSpPr>
          <p:cNvPr id="141" name="Google Shape;141;p24"/>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Estimated 20-22 hours in type</a:t>
            </a:r>
            <a:endParaRPr/>
          </a:p>
          <a:p>
            <a:pPr marL="0" lvl="0" indent="0" algn="l" rtl="0">
              <a:spcBef>
                <a:spcPts val="1600"/>
              </a:spcBef>
              <a:spcAft>
                <a:spcPts val="0"/>
              </a:spcAft>
              <a:buNone/>
            </a:pPr>
            <a:r>
              <a:rPr lang="en"/>
              <a:t>6 hours dual in Switzerland in 2018</a:t>
            </a:r>
            <a:endParaRPr/>
          </a:p>
          <a:p>
            <a:pPr marL="0" lvl="0" indent="0" algn="l" rtl="0">
              <a:spcBef>
                <a:spcPts val="1600"/>
              </a:spcBef>
              <a:spcAft>
                <a:spcPts val="0"/>
              </a:spcAft>
              <a:buNone/>
            </a:pPr>
            <a:r>
              <a:rPr lang="en"/>
              <a:t>3 hours dual in FL in 2018</a:t>
            </a:r>
            <a:endParaRPr/>
          </a:p>
          <a:p>
            <a:pPr marL="0" lvl="0" indent="0" algn="l" rtl="0">
              <a:spcBef>
                <a:spcPts val="1600"/>
              </a:spcBef>
              <a:spcAft>
                <a:spcPts val="0"/>
              </a:spcAft>
              <a:buNone/>
            </a:pPr>
            <a:r>
              <a:rPr lang="en"/>
              <a:t>3 hours dual in FL in 2020</a:t>
            </a:r>
            <a:endParaRPr/>
          </a:p>
          <a:p>
            <a:pPr marL="0" lvl="0" indent="0" algn="l" rtl="0">
              <a:spcBef>
                <a:spcPts val="1600"/>
              </a:spcBef>
              <a:spcAft>
                <a:spcPts val="0"/>
              </a:spcAft>
              <a:buNone/>
            </a:pPr>
            <a:r>
              <a:rPr lang="en"/>
              <a:t>In May 2020 he had flown this aircraft 10 hours and made 55 landings as part of flight testing regimen</a:t>
            </a:r>
            <a:endParaRPr/>
          </a:p>
          <a:p>
            <a:pPr marL="0" lvl="0" indent="0" algn="l" rtl="0">
              <a:spcBef>
                <a:spcPts val="1600"/>
              </a:spcBef>
              <a:spcAft>
                <a:spcPts val="16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0">
                                            <p:txEl>
                                              <p:pRg st="0" end="0"/>
                                            </p:txEl>
                                          </p:spTgt>
                                        </p:tgtEl>
                                        <p:attrNameLst>
                                          <p:attrName>style.visibility</p:attrName>
                                        </p:attrNameLst>
                                      </p:cBhvr>
                                      <p:to>
                                        <p:strVal val="visible"/>
                                      </p:to>
                                    </p:set>
                                    <p:animEffect transition="in" filter="fade">
                                      <p:cBhvr>
                                        <p:cTn id="7" dur="3200"/>
                                        <p:tgtEl>
                                          <p:spTgt spid="140">
                                            <p:txEl>
                                              <p:pRg st="0" end="0"/>
                                            </p:txEl>
                                          </p:spTgt>
                                        </p:tgtEl>
                                      </p:cBhvr>
                                    </p:animEffect>
                                  </p:childTnLst>
                                </p:cTn>
                              </p:par>
                            </p:childTnLst>
                          </p:cTn>
                        </p:par>
                        <p:par>
                          <p:cTn id="8" fill="hold">
                            <p:stCondLst>
                              <p:cond delay="3200"/>
                            </p:stCondLst>
                            <p:childTnLst>
                              <p:par>
                                <p:cTn id="9" presetID="10" presetClass="entr" presetSubtype="0" fill="hold" nodeType="afterEffect">
                                  <p:stCondLst>
                                    <p:cond delay="0"/>
                                  </p:stCondLst>
                                  <p:childTnLst>
                                    <p:set>
                                      <p:cBhvr>
                                        <p:cTn id="10" dur="1" fill="hold">
                                          <p:stCondLst>
                                            <p:cond delay="0"/>
                                          </p:stCondLst>
                                        </p:cTn>
                                        <p:tgtEl>
                                          <p:spTgt spid="140">
                                            <p:txEl>
                                              <p:pRg st="1" end="1"/>
                                            </p:txEl>
                                          </p:spTgt>
                                        </p:tgtEl>
                                        <p:attrNameLst>
                                          <p:attrName>style.visibility</p:attrName>
                                        </p:attrNameLst>
                                      </p:cBhvr>
                                      <p:to>
                                        <p:strVal val="visible"/>
                                      </p:to>
                                    </p:set>
                                    <p:animEffect transition="in" filter="fade">
                                      <p:cBhvr>
                                        <p:cTn id="11" dur="3200"/>
                                        <p:tgtEl>
                                          <p:spTgt spid="140">
                                            <p:txEl>
                                              <p:pRg st="1" end="1"/>
                                            </p:txEl>
                                          </p:spTgt>
                                        </p:tgtEl>
                                      </p:cBhvr>
                                    </p:animEffect>
                                  </p:childTnLst>
                                </p:cTn>
                              </p:par>
                            </p:childTnLst>
                          </p:cTn>
                        </p:par>
                        <p:par>
                          <p:cTn id="12" fill="hold">
                            <p:stCondLst>
                              <p:cond delay="6400"/>
                            </p:stCondLst>
                            <p:childTnLst>
                              <p:par>
                                <p:cTn id="13" presetID="10" presetClass="entr" presetSubtype="0" fill="hold" nodeType="afterEffect">
                                  <p:stCondLst>
                                    <p:cond delay="0"/>
                                  </p:stCondLst>
                                  <p:childTnLst>
                                    <p:set>
                                      <p:cBhvr>
                                        <p:cTn id="14" dur="1" fill="hold">
                                          <p:stCondLst>
                                            <p:cond delay="0"/>
                                          </p:stCondLst>
                                        </p:cTn>
                                        <p:tgtEl>
                                          <p:spTgt spid="140">
                                            <p:txEl>
                                              <p:pRg st="2" end="2"/>
                                            </p:txEl>
                                          </p:spTgt>
                                        </p:tgtEl>
                                        <p:attrNameLst>
                                          <p:attrName>style.visibility</p:attrName>
                                        </p:attrNameLst>
                                      </p:cBhvr>
                                      <p:to>
                                        <p:strVal val="visible"/>
                                      </p:to>
                                    </p:set>
                                    <p:animEffect transition="in" filter="fade">
                                      <p:cBhvr>
                                        <p:cTn id="15" dur="3200"/>
                                        <p:tgtEl>
                                          <p:spTgt spid="140">
                                            <p:txEl>
                                              <p:pRg st="2" end="2"/>
                                            </p:txEl>
                                          </p:spTgt>
                                        </p:tgtEl>
                                      </p:cBhvr>
                                    </p:animEffect>
                                  </p:childTnLst>
                                </p:cTn>
                              </p:par>
                            </p:childTnLst>
                          </p:cTn>
                        </p:par>
                        <p:par>
                          <p:cTn id="16" fill="hold">
                            <p:stCondLst>
                              <p:cond delay="9600"/>
                            </p:stCondLst>
                            <p:childTnLst>
                              <p:par>
                                <p:cTn id="17" presetID="10" presetClass="entr" presetSubtype="0" fill="hold" nodeType="afterEffect">
                                  <p:stCondLst>
                                    <p:cond delay="0"/>
                                  </p:stCondLst>
                                  <p:childTnLst>
                                    <p:set>
                                      <p:cBhvr>
                                        <p:cTn id="18" dur="1" fill="hold">
                                          <p:stCondLst>
                                            <p:cond delay="0"/>
                                          </p:stCondLst>
                                        </p:cTn>
                                        <p:tgtEl>
                                          <p:spTgt spid="140">
                                            <p:txEl>
                                              <p:pRg st="3" end="3"/>
                                            </p:txEl>
                                          </p:spTgt>
                                        </p:tgtEl>
                                        <p:attrNameLst>
                                          <p:attrName>style.visibility</p:attrName>
                                        </p:attrNameLst>
                                      </p:cBhvr>
                                      <p:to>
                                        <p:strVal val="visible"/>
                                      </p:to>
                                    </p:set>
                                    <p:animEffect transition="in" filter="fade">
                                      <p:cBhvr>
                                        <p:cTn id="19" dur="3200"/>
                                        <p:tgtEl>
                                          <p:spTgt spid="140">
                                            <p:txEl>
                                              <p:pRg st="3" end="3"/>
                                            </p:txEl>
                                          </p:spTgt>
                                        </p:tgtEl>
                                      </p:cBhvr>
                                    </p:animEffect>
                                  </p:childTnLst>
                                </p:cTn>
                              </p:par>
                            </p:childTnLst>
                          </p:cTn>
                        </p:par>
                        <p:par>
                          <p:cTn id="20" fill="hold">
                            <p:stCondLst>
                              <p:cond delay="12800"/>
                            </p:stCondLst>
                            <p:childTnLst>
                              <p:par>
                                <p:cTn id="21" presetID="10" presetClass="entr" presetSubtype="0" fill="hold" nodeType="afterEffect">
                                  <p:stCondLst>
                                    <p:cond delay="0"/>
                                  </p:stCondLst>
                                  <p:childTnLst>
                                    <p:set>
                                      <p:cBhvr>
                                        <p:cTn id="22" dur="1" fill="hold">
                                          <p:stCondLst>
                                            <p:cond delay="0"/>
                                          </p:stCondLst>
                                        </p:cTn>
                                        <p:tgtEl>
                                          <p:spTgt spid="141">
                                            <p:txEl>
                                              <p:pRg st="0" end="0"/>
                                            </p:txEl>
                                          </p:spTgt>
                                        </p:tgtEl>
                                        <p:attrNameLst>
                                          <p:attrName>style.visibility</p:attrName>
                                        </p:attrNameLst>
                                      </p:cBhvr>
                                      <p:to>
                                        <p:strVal val="visible"/>
                                      </p:to>
                                    </p:set>
                                    <p:animEffect transition="in" filter="fade">
                                      <p:cBhvr>
                                        <p:cTn id="23" dur="3000"/>
                                        <p:tgtEl>
                                          <p:spTgt spid="141">
                                            <p:txEl>
                                              <p:pRg st="0" end="0"/>
                                            </p:txEl>
                                          </p:spTgt>
                                        </p:tgtEl>
                                      </p:cBhvr>
                                    </p:animEffect>
                                  </p:childTnLst>
                                </p:cTn>
                              </p:par>
                            </p:childTnLst>
                          </p:cTn>
                        </p:par>
                        <p:par>
                          <p:cTn id="24" fill="hold">
                            <p:stCondLst>
                              <p:cond delay="15800"/>
                            </p:stCondLst>
                            <p:childTnLst>
                              <p:par>
                                <p:cTn id="25" presetID="10" presetClass="entr" presetSubtype="0" fill="hold" nodeType="afterEffect">
                                  <p:stCondLst>
                                    <p:cond delay="0"/>
                                  </p:stCondLst>
                                  <p:childTnLst>
                                    <p:set>
                                      <p:cBhvr>
                                        <p:cTn id="26" dur="1" fill="hold">
                                          <p:stCondLst>
                                            <p:cond delay="0"/>
                                          </p:stCondLst>
                                        </p:cTn>
                                        <p:tgtEl>
                                          <p:spTgt spid="141">
                                            <p:txEl>
                                              <p:pRg st="1" end="1"/>
                                            </p:txEl>
                                          </p:spTgt>
                                        </p:tgtEl>
                                        <p:attrNameLst>
                                          <p:attrName>style.visibility</p:attrName>
                                        </p:attrNameLst>
                                      </p:cBhvr>
                                      <p:to>
                                        <p:strVal val="visible"/>
                                      </p:to>
                                    </p:set>
                                    <p:animEffect transition="in" filter="fade">
                                      <p:cBhvr>
                                        <p:cTn id="27" dur="3000"/>
                                        <p:tgtEl>
                                          <p:spTgt spid="141">
                                            <p:txEl>
                                              <p:pRg st="1" end="1"/>
                                            </p:txEl>
                                          </p:spTgt>
                                        </p:tgtEl>
                                      </p:cBhvr>
                                    </p:animEffect>
                                  </p:childTnLst>
                                </p:cTn>
                              </p:par>
                            </p:childTnLst>
                          </p:cTn>
                        </p:par>
                        <p:par>
                          <p:cTn id="28" fill="hold">
                            <p:stCondLst>
                              <p:cond delay="18800"/>
                            </p:stCondLst>
                            <p:childTnLst>
                              <p:par>
                                <p:cTn id="29" presetID="10" presetClass="entr" presetSubtype="0" fill="hold" nodeType="afterEffect">
                                  <p:stCondLst>
                                    <p:cond delay="0"/>
                                  </p:stCondLst>
                                  <p:childTnLst>
                                    <p:set>
                                      <p:cBhvr>
                                        <p:cTn id="30" dur="1" fill="hold">
                                          <p:stCondLst>
                                            <p:cond delay="0"/>
                                          </p:stCondLst>
                                        </p:cTn>
                                        <p:tgtEl>
                                          <p:spTgt spid="141">
                                            <p:txEl>
                                              <p:pRg st="2" end="2"/>
                                            </p:txEl>
                                          </p:spTgt>
                                        </p:tgtEl>
                                        <p:attrNameLst>
                                          <p:attrName>style.visibility</p:attrName>
                                        </p:attrNameLst>
                                      </p:cBhvr>
                                      <p:to>
                                        <p:strVal val="visible"/>
                                      </p:to>
                                    </p:set>
                                    <p:animEffect transition="in" filter="fade">
                                      <p:cBhvr>
                                        <p:cTn id="31" dur="3000"/>
                                        <p:tgtEl>
                                          <p:spTgt spid="141">
                                            <p:txEl>
                                              <p:pRg st="2" end="2"/>
                                            </p:txEl>
                                          </p:spTgt>
                                        </p:tgtEl>
                                      </p:cBhvr>
                                    </p:animEffect>
                                  </p:childTnLst>
                                </p:cTn>
                              </p:par>
                            </p:childTnLst>
                          </p:cTn>
                        </p:par>
                        <p:par>
                          <p:cTn id="32" fill="hold">
                            <p:stCondLst>
                              <p:cond delay="21800"/>
                            </p:stCondLst>
                            <p:childTnLst>
                              <p:par>
                                <p:cTn id="33" presetID="10" presetClass="entr" presetSubtype="0" fill="hold" nodeType="afterEffect">
                                  <p:stCondLst>
                                    <p:cond delay="0"/>
                                  </p:stCondLst>
                                  <p:childTnLst>
                                    <p:set>
                                      <p:cBhvr>
                                        <p:cTn id="34" dur="1" fill="hold">
                                          <p:stCondLst>
                                            <p:cond delay="0"/>
                                          </p:stCondLst>
                                        </p:cTn>
                                        <p:tgtEl>
                                          <p:spTgt spid="141">
                                            <p:txEl>
                                              <p:pRg st="3" end="3"/>
                                            </p:txEl>
                                          </p:spTgt>
                                        </p:tgtEl>
                                        <p:attrNameLst>
                                          <p:attrName>style.visibility</p:attrName>
                                        </p:attrNameLst>
                                      </p:cBhvr>
                                      <p:to>
                                        <p:strVal val="visible"/>
                                      </p:to>
                                    </p:set>
                                    <p:animEffect transition="in" filter="fade">
                                      <p:cBhvr>
                                        <p:cTn id="35" dur="3000"/>
                                        <p:tgtEl>
                                          <p:spTgt spid="141">
                                            <p:txEl>
                                              <p:pRg st="3" end="3"/>
                                            </p:txEl>
                                          </p:spTgt>
                                        </p:tgtEl>
                                      </p:cBhvr>
                                    </p:animEffect>
                                  </p:childTnLst>
                                </p:cTn>
                              </p:par>
                            </p:childTnLst>
                          </p:cTn>
                        </p:par>
                        <p:par>
                          <p:cTn id="36" fill="hold">
                            <p:stCondLst>
                              <p:cond delay="24800"/>
                            </p:stCondLst>
                            <p:childTnLst>
                              <p:par>
                                <p:cTn id="37" presetID="10" presetClass="entr" presetSubtype="0" fill="hold" nodeType="afterEffect">
                                  <p:stCondLst>
                                    <p:cond delay="0"/>
                                  </p:stCondLst>
                                  <p:childTnLst>
                                    <p:set>
                                      <p:cBhvr>
                                        <p:cTn id="38" dur="1" fill="hold">
                                          <p:stCondLst>
                                            <p:cond delay="0"/>
                                          </p:stCondLst>
                                        </p:cTn>
                                        <p:tgtEl>
                                          <p:spTgt spid="141">
                                            <p:txEl>
                                              <p:pRg st="4" end="4"/>
                                            </p:txEl>
                                          </p:spTgt>
                                        </p:tgtEl>
                                        <p:attrNameLst>
                                          <p:attrName>style.visibility</p:attrName>
                                        </p:attrNameLst>
                                      </p:cBhvr>
                                      <p:to>
                                        <p:strVal val="visible"/>
                                      </p:to>
                                    </p:set>
                                    <p:animEffect transition="in" filter="fade">
                                      <p:cBhvr>
                                        <p:cTn id="39" dur="3000"/>
                                        <p:tgtEl>
                                          <p:spTgt spid="141">
                                            <p:txEl>
                                              <p:pRg st="4" end="4"/>
                                            </p:txEl>
                                          </p:spTgt>
                                        </p:tgtEl>
                                      </p:cBhvr>
                                    </p:animEffect>
                                  </p:childTnLst>
                                </p:cTn>
                              </p:par>
                            </p:childTnLst>
                          </p:cTn>
                        </p:par>
                        <p:par>
                          <p:cTn id="40" fill="hold">
                            <p:stCondLst>
                              <p:cond delay="27800"/>
                            </p:stCondLst>
                            <p:childTnLst>
                              <p:par>
                                <p:cTn id="41" presetID="10" presetClass="entr" presetSubtype="0" fill="hold" nodeType="afterEffect">
                                  <p:stCondLst>
                                    <p:cond delay="0"/>
                                  </p:stCondLst>
                                  <p:childTnLst>
                                    <p:set>
                                      <p:cBhvr>
                                        <p:cTn id="42" dur="1" fill="hold">
                                          <p:stCondLst>
                                            <p:cond delay="0"/>
                                          </p:stCondLst>
                                        </p:cTn>
                                        <p:tgtEl>
                                          <p:spTgt spid="141">
                                            <p:txEl>
                                              <p:pRg st="5" end="5"/>
                                            </p:txEl>
                                          </p:spTgt>
                                        </p:tgtEl>
                                        <p:attrNameLst>
                                          <p:attrName>style.visibility</p:attrName>
                                        </p:attrNameLst>
                                      </p:cBhvr>
                                      <p:to>
                                        <p:strVal val="visible"/>
                                      </p:to>
                                    </p:set>
                                    <p:animEffect transition="in" filter="fade">
                                      <p:cBhvr>
                                        <p:cTn id="43" dur="3000"/>
                                        <p:tgtEl>
                                          <p:spTgt spid="14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47" name="Google Shape;147;p2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48" name="Google Shape;148;p2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9" name="Google Shape;149;p25"/>
          <p:cNvPicPr preferRelativeResize="0"/>
          <p:nvPr/>
        </p:nvPicPr>
        <p:blipFill rotWithShape="1">
          <a:blip r:embed="rId3">
            <a:alphaModFix/>
          </a:blip>
          <a:srcRect l="8105" t="8825"/>
          <a:stretch/>
        </p:blipFill>
        <p:spPr>
          <a:xfrm>
            <a:off x="0" y="0"/>
            <a:ext cx="9144000" cy="4996724"/>
          </a:xfrm>
          <a:prstGeom prst="rect">
            <a:avLst/>
          </a:prstGeom>
          <a:noFill/>
          <a:ln>
            <a:noFill/>
          </a:ln>
        </p:spPr>
      </p:pic>
      <p:sp>
        <p:nvSpPr>
          <p:cNvPr id="150" name="Google Shape;150;p25"/>
          <p:cNvSpPr/>
          <p:nvPr/>
        </p:nvSpPr>
        <p:spPr>
          <a:xfrm>
            <a:off x="3446000" y="2220750"/>
            <a:ext cx="651000" cy="1851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6"/>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56" name="Google Shape;156;p26"/>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57" name="Google Shape;157;p26"/>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8" name="Google Shape;158;p26"/>
          <p:cNvPicPr preferRelativeResize="0"/>
          <p:nvPr/>
        </p:nvPicPr>
        <p:blipFill rotWithShape="1">
          <a:blip r:embed="rId3">
            <a:alphaModFix/>
          </a:blip>
          <a:srcRect l="3278" t="9673"/>
          <a:stretch/>
        </p:blipFill>
        <p:spPr>
          <a:xfrm>
            <a:off x="-22225" y="0"/>
            <a:ext cx="9188448"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64" name="Google Shape;164;p27"/>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65" name="Google Shape;165;p27"/>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6" name="Google Shape;166;p27"/>
          <p:cNvPicPr preferRelativeResize="0"/>
          <p:nvPr/>
        </p:nvPicPr>
        <p:blipFill rotWithShape="1">
          <a:blip r:embed="rId3">
            <a:alphaModFix/>
          </a:blip>
          <a:srcRect l="8265" t="8491"/>
          <a:stretch/>
        </p:blipFill>
        <p:spPr>
          <a:xfrm>
            <a:off x="904750" y="504150"/>
            <a:ext cx="7356403" cy="4131652"/>
          </a:xfrm>
          <a:prstGeom prst="rect">
            <a:avLst/>
          </a:prstGeom>
          <a:noFill/>
          <a:ln>
            <a:noFill/>
          </a:ln>
        </p:spPr>
      </p:pic>
      <p:sp>
        <p:nvSpPr>
          <p:cNvPr id="167" name="Google Shape;167;p27"/>
          <p:cNvSpPr/>
          <p:nvPr/>
        </p:nvSpPr>
        <p:spPr>
          <a:xfrm>
            <a:off x="3303700" y="2571750"/>
            <a:ext cx="759300" cy="1512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7"/>
          <p:cNvSpPr/>
          <p:nvPr/>
        </p:nvSpPr>
        <p:spPr>
          <a:xfrm>
            <a:off x="5514900" y="2559750"/>
            <a:ext cx="689100" cy="151200"/>
          </a:xfrm>
          <a:prstGeom prst="lef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Happened? </a:t>
            </a:r>
            <a:r>
              <a:rPr lang="en" sz="2800"/>
              <a:t>(source: NTSB Final Report)</a:t>
            </a:r>
            <a:endParaRPr sz="2800"/>
          </a:p>
        </p:txBody>
      </p:sp>
      <p:sp>
        <p:nvSpPr>
          <p:cNvPr id="174" name="Google Shape;174;p28"/>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200"/>
              <a:t>Analysis The pilot of the experimental, amateur-built motor glider was </a:t>
            </a:r>
            <a:r>
              <a:rPr lang="en" sz="1200">
                <a:highlight>
                  <a:srgbClr val="FFFF00"/>
                </a:highlight>
              </a:rPr>
              <a:t>landing on a 1,926-ft-long, 24-ft wide runway with about a 6 knot quartering tailwind.</a:t>
            </a:r>
            <a:r>
              <a:rPr lang="en" sz="1200"/>
              <a:t> During his first attempted landing the motor glider was high and fast on approach and the pilot elected to go-around. During his second attempt, the motor glider was also high and fast but the pilot elected to continue the approach to landing, using full air brakes and wing flaps. During the approach, </a:t>
            </a:r>
            <a:r>
              <a:rPr lang="en" sz="1200">
                <a:highlight>
                  <a:srgbClr val="FFFF00"/>
                </a:highlight>
              </a:rPr>
              <a:t>he slowed the motor glider to 40 knots (6 knots above stall speed)</a:t>
            </a:r>
            <a:r>
              <a:rPr lang="en" sz="1200"/>
              <a:t>, and the motor glider then seemed to drop from about 10 ft above the runway and land hard. The right landing gear leg collapsed, and the motor glider veered off the right side of the runway, struck a vertical approach slope indicator, and was substantially damaged. Review of the Pilot's Operating Handbook revealed that the </a:t>
            </a:r>
            <a:r>
              <a:rPr lang="en" sz="1200">
                <a:highlight>
                  <a:srgbClr val="FFFF00"/>
                </a:highlight>
              </a:rPr>
              <a:t>final approach speed should always be 55 knots with full flaps regardless of approaching with zero or full air brakes.</a:t>
            </a:r>
            <a:r>
              <a:rPr lang="en" sz="1200"/>
              <a:t> The pilot reported that there were no pre-impact mechanical malfunctions or failures with the motor glider that would have precluded normal operation. Probable Cause and Findings The National Transportation Safety Board determines the probable cause(s) of this accident to be: The pilot's failure to maintain airspeed while landing with a quartering tailwind, which resulted in a loss of control and a hard landing.</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9"/>
          <p:cNvPicPr preferRelativeResize="0"/>
          <p:nvPr/>
        </p:nvPicPr>
        <p:blipFill rotWithShape="1">
          <a:blip r:embed="rId3">
            <a:alphaModFix/>
          </a:blip>
          <a:srcRect l="2780" t="9722"/>
          <a:stretch/>
        </p:blipFill>
        <p:spPr>
          <a:xfrm>
            <a:off x="391700" y="622875"/>
            <a:ext cx="8362822" cy="43682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0"/>
          <p:cNvPicPr preferRelativeResize="0"/>
          <p:nvPr/>
        </p:nvPicPr>
        <p:blipFill rotWithShape="1">
          <a:blip r:embed="rId3">
            <a:alphaModFix/>
          </a:blip>
          <a:srcRect l="19888" t="9510" r="20690"/>
          <a:stretch/>
        </p:blipFill>
        <p:spPr>
          <a:xfrm>
            <a:off x="1697475" y="114875"/>
            <a:ext cx="5475347" cy="4876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90" name="Google Shape;190;p31"/>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91" name="Google Shape;191;p31"/>
          <p:cNvPicPr preferRelativeResize="0"/>
          <p:nvPr/>
        </p:nvPicPr>
        <p:blipFill rotWithShape="1">
          <a:blip r:embed="rId3">
            <a:alphaModFix/>
          </a:blip>
          <a:srcRect l="19677" t="16500" r="18559" b="-1116"/>
          <a:stretch/>
        </p:blipFill>
        <p:spPr>
          <a:xfrm>
            <a:off x="1550725" y="382900"/>
            <a:ext cx="5647648" cy="46010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Caveats: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2"/>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Lessons for us</a:t>
            </a:r>
            <a:endParaRPr/>
          </a:p>
        </p:txBody>
      </p:sp>
      <p:sp>
        <p:nvSpPr>
          <p:cNvPr id="197" name="Google Shape;197;p32"/>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Landing with a tailwind:  </a:t>
            </a:r>
            <a:endParaRPr/>
          </a:p>
          <a:p>
            <a:pPr marL="0" lvl="0" indent="0" algn="l" rtl="0">
              <a:spcBef>
                <a:spcPts val="1600"/>
              </a:spcBef>
              <a:spcAft>
                <a:spcPts val="0"/>
              </a:spcAft>
              <a:buNone/>
            </a:pPr>
            <a:r>
              <a:rPr lang="en"/>
              <a:t>Does it change aerodynamics?</a:t>
            </a:r>
            <a:endParaRPr/>
          </a:p>
          <a:p>
            <a:pPr marL="0" lvl="0" indent="0" algn="l" rtl="0">
              <a:spcBef>
                <a:spcPts val="1600"/>
              </a:spcBef>
              <a:spcAft>
                <a:spcPts val="0"/>
              </a:spcAft>
              <a:buNone/>
            </a:pPr>
            <a:r>
              <a:rPr lang="en"/>
              <a:t>It will increase our ground speed and subsequent landing distance</a:t>
            </a:r>
            <a:endParaRPr/>
          </a:p>
          <a:p>
            <a:pPr marL="0" lvl="0" indent="0" algn="l" rtl="0">
              <a:spcBef>
                <a:spcPts val="1600"/>
              </a:spcBef>
              <a:spcAft>
                <a:spcPts val="1600"/>
              </a:spcAft>
              <a:buNone/>
            </a:pPr>
            <a:r>
              <a:rPr lang="en"/>
              <a:t>For every 2 knots it adds about 10% to the landing distance in this case about 30%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xEl>
                                              <p:pRg st="0" end="0"/>
                                            </p:txEl>
                                          </p:spTgt>
                                        </p:tgtEl>
                                        <p:attrNameLst>
                                          <p:attrName>style.visibility</p:attrName>
                                        </p:attrNameLst>
                                      </p:cBhvr>
                                      <p:to>
                                        <p:strVal val="visible"/>
                                      </p:to>
                                    </p:set>
                                    <p:animEffect transition="in" filter="fade">
                                      <p:cBhvr>
                                        <p:cTn id="7" dur="2600"/>
                                        <p:tgtEl>
                                          <p:spTgt spid="1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7">
                                            <p:txEl>
                                              <p:pRg st="1" end="1"/>
                                            </p:txEl>
                                          </p:spTgt>
                                        </p:tgtEl>
                                        <p:attrNameLst>
                                          <p:attrName>style.visibility</p:attrName>
                                        </p:attrNameLst>
                                      </p:cBhvr>
                                      <p:to>
                                        <p:strVal val="visible"/>
                                      </p:to>
                                    </p:set>
                                    <p:animEffect transition="in" filter="fade">
                                      <p:cBhvr>
                                        <p:cTn id="12" dur="2600"/>
                                        <p:tgtEl>
                                          <p:spTgt spid="1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7">
                                            <p:txEl>
                                              <p:pRg st="2" end="2"/>
                                            </p:txEl>
                                          </p:spTgt>
                                        </p:tgtEl>
                                        <p:attrNameLst>
                                          <p:attrName>style.visibility</p:attrName>
                                        </p:attrNameLst>
                                      </p:cBhvr>
                                      <p:to>
                                        <p:strVal val="visible"/>
                                      </p:to>
                                    </p:set>
                                    <p:animEffect transition="in" filter="fade">
                                      <p:cBhvr>
                                        <p:cTn id="17" dur="2600"/>
                                        <p:tgtEl>
                                          <p:spTgt spid="1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7">
                                            <p:txEl>
                                              <p:pRg st="3" end="3"/>
                                            </p:txEl>
                                          </p:spTgt>
                                        </p:tgtEl>
                                        <p:attrNameLst>
                                          <p:attrName>style.visibility</p:attrName>
                                        </p:attrNameLst>
                                      </p:cBhvr>
                                      <p:to>
                                        <p:strVal val="visible"/>
                                      </p:to>
                                    </p:set>
                                    <p:animEffect transition="in" filter="fade">
                                      <p:cBhvr>
                                        <p:cTn id="22" dur="2600"/>
                                        <p:tgtEl>
                                          <p:spTgt spid="1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3"/>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Lessons for us</a:t>
            </a:r>
            <a:endParaRPr/>
          </a:p>
        </p:txBody>
      </p:sp>
      <p:sp>
        <p:nvSpPr>
          <p:cNvPr id="203" name="Google Shape;203;p33"/>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Fly a stabilized approach.</a:t>
            </a:r>
            <a:endParaRPr/>
          </a:p>
          <a:p>
            <a:pPr marL="0" lvl="0" indent="0" algn="l" rtl="0">
              <a:spcBef>
                <a:spcPts val="1600"/>
              </a:spcBef>
              <a:spcAft>
                <a:spcPts val="1600"/>
              </a:spcAft>
              <a:buNone/>
            </a:pPr>
            <a:r>
              <a:rPr lang="en"/>
              <a:t>Have an aim spot and adjust your glideslope to that.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xEl>
                                              <p:pRg st="0" end="0"/>
                                            </p:txEl>
                                          </p:spTgt>
                                        </p:tgtEl>
                                        <p:attrNameLst>
                                          <p:attrName>style.visibility</p:attrName>
                                        </p:attrNameLst>
                                      </p:cBhvr>
                                      <p:to>
                                        <p:strVal val="visible"/>
                                      </p:to>
                                    </p:set>
                                    <p:animEffect transition="in" filter="fade">
                                      <p:cBhvr>
                                        <p:cTn id="7" dur="2600"/>
                                        <p:tgtEl>
                                          <p:spTgt spid="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3">
                                            <p:txEl>
                                              <p:pRg st="1" end="1"/>
                                            </p:txEl>
                                          </p:spTgt>
                                        </p:tgtEl>
                                        <p:attrNameLst>
                                          <p:attrName>style.visibility</p:attrName>
                                        </p:attrNameLst>
                                      </p:cBhvr>
                                      <p:to>
                                        <p:strVal val="visible"/>
                                      </p:to>
                                    </p:set>
                                    <p:animEffect transition="in" filter="fade">
                                      <p:cBhvr>
                                        <p:cTn id="12" dur="2600"/>
                                        <p:tgtEl>
                                          <p:spTgt spid="2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Should you be involved in an “event”...</a:t>
            </a:r>
            <a:endParaRPr/>
          </a:p>
        </p:txBody>
      </p:sp>
      <p:sp>
        <p:nvSpPr>
          <p:cNvPr id="209" name="Google Shape;209;p3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Emergency care/safety </a:t>
            </a:r>
            <a:endParaRPr sz="1300"/>
          </a:p>
          <a:p>
            <a:pPr marL="0" lvl="0" indent="0" algn="l" rtl="0">
              <a:spcBef>
                <a:spcPts val="1600"/>
              </a:spcBef>
              <a:spcAft>
                <a:spcPts val="0"/>
              </a:spcAft>
              <a:buNone/>
            </a:pPr>
            <a:r>
              <a:rPr lang="en" sz="1300"/>
              <a:t>Review the NTSB requirements</a:t>
            </a:r>
            <a:endParaRPr sz="1300"/>
          </a:p>
          <a:p>
            <a:pPr marL="0" lvl="0" indent="0" algn="l" rtl="0">
              <a:spcBef>
                <a:spcPts val="1600"/>
              </a:spcBef>
              <a:spcAft>
                <a:spcPts val="0"/>
              </a:spcAft>
              <a:buNone/>
            </a:pPr>
            <a:r>
              <a:rPr lang="en" sz="1300"/>
              <a:t>File “NASA” Report</a:t>
            </a:r>
            <a:endParaRPr sz="1300"/>
          </a:p>
          <a:p>
            <a:pPr marL="0" lvl="0" indent="0" algn="l" rtl="0">
              <a:spcBef>
                <a:spcPts val="1600"/>
              </a:spcBef>
              <a:spcAft>
                <a:spcPts val="0"/>
              </a:spcAft>
              <a:buNone/>
            </a:pPr>
            <a:r>
              <a:rPr lang="en" sz="1300"/>
              <a:t>Contact a flight instructor or a FAASTeam Rep to discuss the event</a:t>
            </a:r>
            <a:endParaRPr sz="1300"/>
          </a:p>
          <a:p>
            <a:pPr marL="0" lvl="0" indent="0" algn="l" rtl="0">
              <a:spcBef>
                <a:spcPts val="1600"/>
              </a:spcBef>
              <a:spcAft>
                <a:spcPts val="0"/>
              </a:spcAft>
              <a:buNone/>
            </a:pPr>
            <a:r>
              <a:rPr lang="en" sz="1300"/>
              <a:t>Get dual instruction with an instructor</a:t>
            </a:r>
            <a:endParaRPr sz="1300"/>
          </a:p>
          <a:p>
            <a:pPr marL="0" lvl="0" indent="0" algn="l" rtl="0">
              <a:spcBef>
                <a:spcPts val="1600"/>
              </a:spcBef>
              <a:spcAft>
                <a:spcPts val="16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animEffect transition="in" filter="fade">
                                      <p:cBhvr>
                                        <p:cTn id="7" dur="3500"/>
                                        <p:tgtEl>
                                          <p:spTgt spid="209">
                                            <p:txEl>
                                              <p:pRg st="0" end="0"/>
                                            </p:txEl>
                                          </p:spTgt>
                                        </p:tgtEl>
                                      </p:cBhvr>
                                    </p:animEffect>
                                  </p:childTnLst>
                                </p:cTn>
                              </p:par>
                            </p:childTnLst>
                          </p:cTn>
                        </p:par>
                        <p:par>
                          <p:cTn id="8" fill="hold">
                            <p:stCondLst>
                              <p:cond delay="3500"/>
                            </p:stCondLst>
                            <p:childTnLst>
                              <p:par>
                                <p:cTn id="9" presetID="10" presetClass="entr" presetSubtype="0" fill="hold" nodeType="afterEffect">
                                  <p:stCondLst>
                                    <p:cond delay="0"/>
                                  </p:stCondLst>
                                  <p:childTnLst>
                                    <p:set>
                                      <p:cBhvr>
                                        <p:cTn id="10" dur="1" fill="hold">
                                          <p:stCondLst>
                                            <p:cond delay="0"/>
                                          </p:stCondLst>
                                        </p:cTn>
                                        <p:tgtEl>
                                          <p:spTgt spid="209">
                                            <p:txEl>
                                              <p:pRg st="1" end="1"/>
                                            </p:txEl>
                                          </p:spTgt>
                                        </p:tgtEl>
                                        <p:attrNameLst>
                                          <p:attrName>style.visibility</p:attrName>
                                        </p:attrNameLst>
                                      </p:cBhvr>
                                      <p:to>
                                        <p:strVal val="visible"/>
                                      </p:to>
                                    </p:set>
                                    <p:animEffect transition="in" filter="fade">
                                      <p:cBhvr>
                                        <p:cTn id="11" dur="3500"/>
                                        <p:tgtEl>
                                          <p:spTgt spid="209">
                                            <p:txEl>
                                              <p:pRg st="1" end="1"/>
                                            </p:txEl>
                                          </p:spTgt>
                                        </p:tgtEl>
                                      </p:cBhvr>
                                    </p:animEffect>
                                  </p:childTnLst>
                                </p:cTn>
                              </p:par>
                            </p:childTnLst>
                          </p:cTn>
                        </p:par>
                        <p:par>
                          <p:cTn id="12" fill="hold">
                            <p:stCondLst>
                              <p:cond delay="7000"/>
                            </p:stCondLst>
                            <p:childTnLst>
                              <p:par>
                                <p:cTn id="13" presetID="10" presetClass="entr" presetSubtype="0" fill="hold" nodeType="afterEffect">
                                  <p:stCondLst>
                                    <p:cond delay="0"/>
                                  </p:stCondLst>
                                  <p:childTnLst>
                                    <p:set>
                                      <p:cBhvr>
                                        <p:cTn id="14" dur="1" fill="hold">
                                          <p:stCondLst>
                                            <p:cond delay="0"/>
                                          </p:stCondLst>
                                        </p:cTn>
                                        <p:tgtEl>
                                          <p:spTgt spid="209">
                                            <p:txEl>
                                              <p:pRg st="2" end="2"/>
                                            </p:txEl>
                                          </p:spTgt>
                                        </p:tgtEl>
                                        <p:attrNameLst>
                                          <p:attrName>style.visibility</p:attrName>
                                        </p:attrNameLst>
                                      </p:cBhvr>
                                      <p:to>
                                        <p:strVal val="visible"/>
                                      </p:to>
                                    </p:set>
                                    <p:animEffect transition="in" filter="fade">
                                      <p:cBhvr>
                                        <p:cTn id="15" dur="3500"/>
                                        <p:tgtEl>
                                          <p:spTgt spid="209">
                                            <p:txEl>
                                              <p:pRg st="2" end="2"/>
                                            </p:txEl>
                                          </p:spTgt>
                                        </p:tgtEl>
                                      </p:cBhvr>
                                    </p:animEffect>
                                  </p:childTnLst>
                                </p:cTn>
                              </p:par>
                            </p:childTnLst>
                          </p:cTn>
                        </p:par>
                        <p:par>
                          <p:cTn id="16" fill="hold">
                            <p:stCondLst>
                              <p:cond delay="10500"/>
                            </p:stCondLst>
                            <p:childTnLst>
                              <p:par>
                                <p:cTn id="17" presetID="10" presetClass="entr" presetSubtype="0" fill="hold" nodeType="afterEffect">
                                  <p:stCondLst>
                                    <p:cond delay="0"/>
                                  </p:stCondLst>
                                  <p:childTnLst>
                                    <p:set>
                                      <p:cBhvr>
                                        <p:cTn id="18" dur="1" fill="hold">
                                          <p:stCondLst>
                                            <p:cond delay="0"/>
                                          </p:stCondLst>
                                        </p:cTn>
                                        <p:tgtEl>
                                          <p:spTgt spid="209">
                                            <p:txEl>
                                              <p:pRg st="3" end="3"/>
                                            </p:txEl>
                                          </p:spTgt>
                                        </p:tgtEl>
                                        <p:attrNameLst>
                                          <p:attrName>style.visibility</p:attrName>
                                        </p:attrNameLst>
                                      </p:cBhvr>
                                      <p:to>
                                        <p:strVal val="visible"/>
                                      </p:to>
                                    </p:set>
                                    <p:animEffect transition="in" filter="fade">
                                      <p:cBhvr>
                                        <p:cTn id="19" dur="3500"/>
                                        <p:tgtEl>
                                          <p:spTgt spid="209">
                                            <p:txEl>
                                              <p:pRg st="3" end="3"/>
                                            </p:txEl>
                                          </p:spTgt>
                                        </p:tgtEl>
                                      </p:cBhvr>
                                    </p:animEffect>
                                  </p:childTnLst>
                                </p:cTn>
                              </p:par>
                            </p:childTnLst>
                          </p:cTn>
                        </p:par>
                        <p:par>
                          <p:cTn id="20" fill="hold">
                            <p:stCondLst>
                              <p:cond delay="14000"/>
                            </p:stCondLst>
                            <p:childTnLst>
                              <p:par>
                                <p:cTn id="21" presetID="10" presetClass="entr" presetSubtype="0" fill="hold" nodeType="afterEffect">
                                  <p:stCondLst>
                                    <p:cond delay="0"/>
                                  </p:stCondLst>
                                  <p:childTnLst>
                                    <p:set>
                                      <p:cBhvr>
                                        <p:cTn id="22" dur="1" fill="hold">
                                          <p:stCondLst>
                                            <p:cond delay="0"/>
                                          </p:stCondLst>
                                        </p:cTn>
                                        <p:tgtEl>
                                          <p:spTgt spid="209">
                                            <p:txEl>
                                              <p:pRg st="4" end="4"/>
                                            </p:txEl>
                                          </p:spTgt>
                                        </p:tgtEl>
                                        <p:attrNameLst>
                                          <p:attrName>style.visibility</p:attrName>
                                        </p:attrNameLst>
                                      </p:cBhvr>
                                      <p:to>
                                        <p:strVal val="visible"/>
                                      </p:to>
                                    </p:set>
                                    <p:animEffect transition="in" filter="fade">
                                      <p:cBhvr>
                                        <p:cTn id="23" dur="3500"/>
                                        <p:tgtEl>
                                          <p:spTgt spid="209">
                                            <p:txEl>
                                              <p:pRg st="4" end="4"/>
                                            </p:txEl>
                                          </p:spTgt>
                                        </p:tgtEl>
                                      </p:cBhvr>
                                    </p:animEffect>
                                  </p:childTnLst>
                                </p:cTn>
                              </p:par>
                            </p:childTnLst>
                          </p:cTn>
                        </p:par>
                        <p:par>
                          <p:cTn id="24" fill="hold">
                            <p:stCondLst>
                              <p:cond delay="17500"/>
                            </p:stCondLst>
                            <p:childTnLst>
                              <p:par>
                                <p:cTn id="25" presetID="10" presetClass="entr" presetSubtype="0" fill="hold" nodeType="afterEffect">
                                  <p:stCondLst>
                                    <p:cond delay="0"/>
                                  </p:stCondLst>
                                  <p:childTnLst>
                                    <p:set>
                                      <p:cBhvr>
                                        <p:cTn id="26" dur="1" fill="hold">
                                          <p:stCondLst>
                                            <p:cond delay="0"/>
                                          </p:stCondLst>
                                        </p:cTn>
                                        <p:tgtEl>
                                          <p:spTgt spid="209">
                                            <p:txEl>
                                              <p:pRg st="5" end="5"/>
                                            </p:txEl>
                                          </p:spTgt>
                                        </p:tgtEl>
                                        <p:attrNameLst>
                                          <p:attrName>style.visibility</p:attrName>
                                        </p:attrNameLst>
                                      </p:cBhvr>
                                      <p:to>
                                        <p:strVal val="visible"/>
                                      </p:to>
                                    </p:set>
                                    <p:animEffect transition="in" filter="fade">
                                      <p:cBhvr>
                                        <p:cTn id="27" dur="3500"/>
                                        <p:tgtEl>
                                          <p:spTgt spid="20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Before you fly</a:t>
            </a:r>
            <a:endParaRPr/>
          </a:p>
        </p:txBody>
      </p:sp>
      <p:sp>
        <p:nvSpPr>
          <p:cNvPr id="215" name="Google Shape;215;p35"/>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Think...</a:t>
            </a:r>
            <a:endParaRPr/>
          </a:p>
        </p:txBody>
      </p:sp>
      <p:pic>
        <p:nvPicPr>
          <p:cNvPr id="216" name="Google Shape;216;p35"/>
          <p:cNvPicPr preferRelativeResize="0"/>
          <p:nvPr/>
        </p:nvPicPr>
        <p:blipFill>
          <a:blip r:embed="rId3">
            <a:alphaModFix/>
          </a:blip>
          <a:stretch>
            <a:fillRect/>
          </a:stretch>
        </p:blipFill>
        <p:spPr>
          <a:xfrm>
            <a:off x="4634775" y="1233175"/>
            <a:ext cx="4297999" cy="30054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
                                            <p:txEl>
                                              <p:pRg st="0" end="0"/>
                                            </p:txEl>
                                          </p:spTgt>
                                        </p:tgtEl>
                                        <p:attrNameLst>
                                          <p:attrName>style.visibility</p:attrName>
                                        </p:attrNameLst>
                                      </p:cBhvr>
                                      <p:to>
                                        <p:strVal val="visible"/>
                                      </p:to>
                                    </p:set>
                                    <p:animEffect transition="in" filter="fade">
                                      <p:cBhvr>
                                        <p:cTn id="7" dur="1000"/>
                                        <p:tgtEl>
                                          <p:spTgt spid="21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6"/>
                                        </p:tgtEl>
                                        <p:attrNameLst>
                                          <p:attrName>style.visibility</p:attrName>
                                        </p:attrNameLst>
                                      </p:cBhvr>
                                      <p:to>
                                        <p:strVal val="visible"/>
                                      </p:to>
                                    </p:set>
                                    <p:animEffect transition="in" filter="fade">
                                      <p:cBhvr>
                                        <p:cTn id="11" dur="26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is an Accident vs Incident?</a:t>
            </a:r>
            <a:endParaRPr/>
          </a:p>
        </p:txBody>
      </p:sp>
      <p:sp>
        <p:nvSpPr>
          <p:cNvPr id="80" name="Google Shape;80;p15"/>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i="1">
                <a:solidFill>
                  <a:srgbClr val="000000"/>
                </a:solidFill>
                <a:highlight>
                  <a:srgbClr val="FFFFFF"/>
                </a:highlight>
                <a:latin typeface="Open Sans"/>
                <a:ea typeface="Open Sans"/>
                <a:cs typeface="Open Sans"/>
                <a:sym typeface="Open Sans"/>
              </a:rPr>
              <a:t>Aircraft accident</a:t>
            </a:r>
            <a:r>
              <a:rPr lang="en" sz="1050">
                <a:solidFill>
                  <a:srgbClr val="000000"/>
                </a:solidFill>
                <a:highlight>
                  <a:srgbClr val="FFFFFF"/>
                </a:highlight>
                <a:latin typeface="Open Sans"/>
                <a:ea typeface="Open Sans"/>
                <a:cs typeface="Open Sans"/>
                <a:sym typeface="Open Sans"/>
              </a:rPr>
              <a:t> means an occurrence associated with the operation of an aircraft which takes place between the time any person boards the aircraft with the intention of flight and all such persons have disembarked, and in which any person suffers death or serious injury, or in which the aircraft receives substantial damage.</a:t>
            </a:r>
            <a:endParaRPr sz="1350">
              <a:solidFill>
                <a:srgbClr val="1A1A1A"/>
              </a:solidFill>
              <a:highlight>
                <a:srgbClr val="FFFFFF"/>
              </a:highlight>
              <a:latin typeface="Arial"/>
              <a:ea typeface="Arial"/>
              <a:cs typeface="Arial"/>
              <a:sym typeface="Arial"/>
            </a:endParaRPr>
          </a:p>
          <a:p>
            <a:pPr marL="0" lvl="0" indent="0" algn="l" rtl="0">
              <a:spcBef>
                <a:spcPts val="1600"/>
              </a:spcBef>
              <a:spcAft>
                <a:spcPts val="0"/>
              </a:spcAft>
              <a:buNone/>
            </a:pPr>
            <a:r>
              <a:rPr lang="en" sz="1050" i="1">
                <a:solidFill>
                  <a:srgbClr val="000000"/>
                </a:solidFill>
                <a:highlight>
                  <a:srgbClr val="FFFFFF"/>
                </a:highlight>
                <a:latin typeface="Open Sans"/>
                <a:ea typeface="Open Sans"/>
                <a:cs typeface="Open Sans"/>
                <a:sym typeface="Open Sans"/>
              </a:rPr>
              <a:t>Incident</a:t>
            </a:r>
            <a:r>
              <a:rPr lang="en" sz="1050">
                <a:solidFill>
                  <a:srgbClr val="000000"/>
                </a:solidFill>
                <a:highlight>
                  <a:srgbClr val="FFFFFF"/>
                </a:highlight>
                <a:latin typeface="Open Sans"/>
                <a:ea typeface="Open Sans"/>
                <a:cs typeface="Open Sans"/>
                <a:sym typeface="Open Sans"/>
              </a:rPr>
              <a:t> means an occurrence other than an accident, associated with the operation of an aircraft, which affects or could affect the safety of operations.</a:t>
            </a:r>
            <a:endParaRPr sz="1350">
              <a:solidFill>
                <a:srgbClr val="1A1A1A"/>
              </a:solidFill>
              <a:highlight>
                <a:srgbClr val="FFFFFF"/>
              </a:highlight>
              <a:latin typeface="Arial"/>
              <a:ea typeface="Arial"/>
              <a:cs typeface="Arial"/>
              <a:sym typeface="Arial"/>
            </a:endParaRPr>
          </a:p>
          <a:p>
            <a:pPr marL="0" lvl="0" indent="0" algn="l" rtl="0">
              <a:spcBef>
                <a:spcPts val="1600"/>
              </a:spcBef>
              <a:spcAft>
                <a:spcPts val="1600"/>
              </a:spcAft>
              <a:buNone/>
            </a:pPr>
            <a:r>
              <a:rPr lang="en"/>
              <a:t>Reported to NTSB, not FAA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
                                            <p:txEl>
                                              <p:pRg st="1" end="1"/>
                                            </p:txEl>
                                          </p:spTgt>
                                        </p:tgtEl>
                                        <p:attrNameLst>
                                          <p:attrName>style.visibility</p:attrName>
                                        </p:attrNameLst>
                                      </p:cBhvr>
                                      <p:to>
                                        <p:strVal val="visible"/>
                                      </p:to>
                                    </p:set>
                                    <p:animEffect transition="in" filter="fade">
                                      <p:cBhvr>
                                        <p:cTn id="12" dur="1000"/>
                                        <p:tgtEl>
                                          <p:spTgt spid="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xEl>
                                              <p:pRg st="2" end="2"/>
                                            </p:txEl>
                                          </p:spTgt>
                                        </p:tgtEl>
                                        <p:attrNameLst>
                                          <p:attrName>style.visibility</p:attrName>
                                        </p:attrNameLst>
                                      </p:cBhvr>
                                      <p:to>
                                        <p:strVal val="visible"/>
                                      </p:to>
                                    </p:set>
                                    <p:animEffect transition="in" filter="fade">
                                      <p:cBhvr>
                                        <p:cTn id="17" dur="1000"/>
                                        <p:tgtEl>
                                          <p:spTgt spid="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311700" y="90100"/>
            <a:ext cx="8520600" cy="12072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1600"/>
              </a:spcAft>
              <a:buNone/>
            </a:pPr>
            <a:r>
              <a:rPr lang="en" sz="1800">
                <a:solidFill>
                  <a:srgbClr val="FFFFFF"/>
                </a:solidFill>
              </a:rPr>
              <a:t>49 CFR PART 830—NOTIFICATION AND REPORTING OF AIRCRAFT ACCIDENTS OR INCIDENTS AND OVERDUE AIRCRAFT, AND PRESERVATION OF AIRCRAFT WRECKAGE, MAIL, CARGO, AND RECORDS</a:t>
            </a:r>
            <a:endParaRPr>
              <a:solidFill>
                <a:srgbClr val="FFFFFF"/>
              </a:solidFill>
            </a:endParaRPr>
          </a:p>
        </p:txBody>
      </p:sp>
      <p:sp>
        <p:nvSpPr>
          <p:cNvPr id="86" name="Google Shape;86;p16"/>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800" b="1">
                <a:solidFill>
                  <a:srgbClr val="333333"/>
                </a:solidFill>
                <a:latin typeface="Arial"/>
                <a:ea typeface="Arial"/>
                <a:cs typeface="Arial"/>
                <a:sym typeface="Arial"/>
              </a:rPr>
              <a:t>§ 830.1   Applicability.</a:t>
            </a:r>
            <a:endParaRPr sz="800" b="1">
              <a:solidFill>
                <a:srgbClr val="333333"/>
              </a:solidFill>
              <a:latin typeface="Arial"/>
              <a:ea typeface="Arial"/>
              <a:cs typeface="Arial"/>
              <a:sym typeface="Arial"/>
            </a:endParaRPr>
          </a:p>
          <a:p>
            <a:pPr marL="0" lvl="0" indent="0" algn="l" rtl="0">
              <a:spcBef>
                <a:spcPts val="1000"/>
              </a:spcBef>
              <a:spcAft>
                <a:spcPts val="0"/>
              </a:spcAft>
              <a:buNone/>
            </a:pPr>
            <a:r>
              <a:rPr lang="en" sz="800" b="1">
                <a:solidFill>
                  <a:srgbClr val="333333"/>
                </a:solidFill>
                <a:latin typeface="Arial"/>
                <a:ea typeface="Arial"/>
                <a:cs typeface="Arial"/>
                <a:sym typeface="Arial"/>
              </a:rPr>
              <a:t>§ 830.2   Definitions.</a:t>
            </a:r>
            <a:endParaRPr sz="800" b="1">
              <a:solidFill>
                <a:srgbClr val="333333"/>
              </a:solidFill>
              <a:latin typeface="Arial"/>
              <a:ea typeface="Arial"/>
              <a:cs typeface="Arial"/>
              <a:sym typeface="Arial"/>
            </a:endParaRPr>
          </a:p>
          <a:p>
            <a:pPr marL="0" lvl="0" indent="0" algn="l" rtl="0">
              <a:spcBef>
                <a:spcPts val="1000"/>
              </a:spcBef>
              <a:spcAft>
                <a:spcPts val="0"/>
              </a:spcAft>
              <a:buNone/>
            </a:pPr>
            <a:r>
              <a:rPr lang="en" sz="950" b="1">
                <a:solidFill>
                  <a:srgbClr val="333333"/>
                </a:solidFill>
                <a:latin typeface="Arial"/>
                <a:ea typeface="Arial"/>
                <a:cs typeface="Arial"/>
                <a:sym typeface="Arial"/>
              </a:rPr>
              <a:t>Subpart B—Initial Notification of Aircraft Accidents, Incidents, and Overdue Aircraft</a:t>
            </a:r>
            <a:endParaRPr sz="950" b="1">
              <a:solidFill>
                <a:srgbClr val="333333"/>
              </a:solidFill>
              <a:latin typeface="Arial"/>
              <a:ea typeface="Arial"/>
              <a:cs typeface="Arial"/>
              <a:sym typeface="Arial"/>
            </a:endParaRPr>
          </a:p>
          <a:p>
            <a:pPr marL="0" lvl="0" indent="0" algn="l" rtl="0">
              <a:spcBef>
                <a:spcPts val="1000"/>
              </a:spcBef>
              <a:spcAft>
                <a:spcPts val="0"/>
              </a:spcAft>
              <a:buNone/>
            </a:pPr>
            <a:r>
              <a:rPr lang="en" sz="800" b="1">
                <a:solidFill>
                  <a:srgbClr val="333333"/>
                </a:solidFill>
                <a:latin typeface="Arial"/>
                <a:ea typeface="Arial"/>
                <a:cs typeface="Arial"/>
                <a:sym typeface="Arial"/>
              </a:rPr>
              <a:t>§ 830.5   Immediate notification.</a:t>
            </a:r>
            <a:endParaRPr sz="800" b="1">
              <a:solidFill>
                <a:srgbClr val="333333"/>
              </a:solidFill>
              <a:latin typeface="Arial"/>
              <a:ea typeface="Arial"/>
              <a:cs typeface="Arial"/>
              <a:sym typeface="Arial"/>
            </a:endParaRPr>
          </a:p>
          <a:p>
            <a:pPr marL="0" lvl="0" indent="0" algn="l" rtl="0">
              <a:spcBef>
                <a:spcPts val="1000"/>
              </a:spcBef>
              <a:spcAft>
                <a:spcPts val="0"/>
              </a:spcAft>
              <a:buNone/>
            </a:pPr>
            <a:r>
              <a:rPr lang="en" sz="800" b="1">
                <a:solidFill>
                  <a:srgbClr val="333333"/>
                </a:solidFill>
                <a:latin typeface="Arial"/>
                <a:ea typeface="Arial"/>
                <a:cs typeface="Arial"/>
                <a:sym typeface="Arial"/>
              </a:rPr>
              <a:t>§ 830.6   Information to be given in notification.</a:t>
            </a:r>
            <a:endParaRPr sz="800" b="1">
              <a:solidFill>
                <a:srgbClr val="333333"/>
              </a:solidFill>
              <a:latin typeface="Arial"/>
              <a:ea typeface="Arial"/>
              <a:cs typeface="Arial"/>
              <a:sym typeface="Arial"/>
            </a:endParaRPr>
          </a:p>
          <a:p>
            <a:pPr marL="0" lvl="0" indent="0" algn="l" rtl="0">
              <a:spcBef>
                <a:spcPts val="1000"/>
              </a:spcBef>
              <a:spcAft>
                <a:spcPts val="0"/>
              </a:spcAft>
              <a:buNone/>
            </a:pPr>
            <a:r>
              <a:rPr lang="en" sz="950" b="1">
                <a:solidFill>
                  <a:srgbClr val="333333"/>
                </a:solidFill>
                <a:latin typeface="Arial"/>
                <a:ea typeface="Arial"/>
                <a:cs typeface="Arial"/>
                <a:sym typeface="Arial"/>
              </a:rPr>
              <a:t>Subpart C—Preservation of Aircraft Wreckage, Mail, Cargo, and Records</a:t>
            </a:r>
            <a:endParaRPr sz="950" b="1">
              <a:solidFill>
                <a:srgbClr val="333333"/>
              </a:solidFill>
              <a:latin typeface="Arial"/>
              <a:ea typeface="Arial"/>
              <a:cs typeface="Arial"/>
              <a:sym typeface="Arial"/>
            </a:endParaRPr>
          </a:p>
          <a:p>
            <a:pPr marL="0" lvl="0" indent="0" algn="l" rtl="0">
              <a:spcBef>
                <a:spcPts val="1000"/>
              </a:spcBef>
              <a:spcAft>
                <a:spcPts val="0"/>
              </a:spcAft>
              <a:buNone/>
            </a:pPr>
            <a:r>
              <a:rPr lang="en" sz="800" b="1">
                <a:solidFill>
                  <a:srgbClr val="333333"/>
                </a:solidFill>
                <a:latin typeface="Arial"/>
                <a:ea typeface="Arial"/>
                <a:cs typeface="Arial"/>
                <a:sym typeface="Arial"/>
              </a:rPr>
              <a:t>§ 830.10   Preservation of aircraft wreckage, mail, cargo, and records.</a:t>
            </a:r>
            <a:endParaRPr sz="800" b="1">
              <a:solidFill>
                <a:srgbClr val="333333"/>
              </a:solidFill>
              <a:latin typeface="Arial"/>
              <a:ea typeface="Arial"/>
              <a:cs typeface="Arial"/>
              <a:sym typeface="Arial"/>
            </a:endParaRPr>
          </a:p>
          <a:p>
            <a:pPr marL="0" lvl="0" indent="0" algn="l" rtl="0">
              <a:spcBef>
                <a:spcPts val="1000"/>
              </a:spcBef>
              <a:spcAft>
                <a:spcPts val="0"/>
              </a:spcAft>
              <a:buNone/>
            </a:pPr>
            <a:r>
              <a:rPr lang="en" sz="950" b="1">
                <a:solidFill>
                  <a:srgbClr val="333333"/>
                </a:solidFill>
                <a:latin typeface="Arial"/>
                <a:ea typeface="Arial"/>
                <a:cs typeface="Arial"/>
                <a:sym typeface="Arial"/>
              </a:rPr>
              <a:t>Subpart D—Reporting of Aircraft Accidents, Incidents, and Overdue Aircraft</a:t>
            </a:r>
            <a:endParaRPr sz="950" b="1">
              <a:solidFill>
                <a:srgbClr val="333333"/>
              </a:solidFill>
              <a:latin typeface="Arial"/>
              <a:ea typeface="Arial"/>
              <a:cs typeface="Arial"/>
              <a:sym typeface="Arial"/>
            </a:endParaRPr>
          </a:p>
          <a:p>
            <a:pPr marL="0" lvl="0" indent="0" algn="l" rtl="0">
              <a:spcBef>
                <a:spcPts val="1000"/>
              </a:spcBef>
              <a:spcAft>
                <a:spcPts val="0"/>
              </a:spcAft>
              <a:buNone/>
            </a:pPr>
            <a:r>
              <a:rPr lang="en" sz="800" b="1">
                <a:solidFill>
                  <a:srgbClr val="333333"/>
                </a:solidFill>
                <a:latin typeface="Arial"/>
                <a:ea typeface="Arial"/>
                <a:cs typeface="Arial"/>
                <a:sym typeface="Arial"/>
              </a:rPr>
              <a:t>§ 830.15   Reports and statements to be filed.</a:t>
            </a:r>
            <a:endParaRPr sz="800" b="1">
              <a:solidFill>
                <a:srgbClr val="333333"/>
              </a:solidFill>
              <a:latin typeface="Arial"/>
              <a:ea typeface="Arial"/>
              <a:cs typeface="Arial"/>
              <a:sym typeface="Arial"/>
            </a:endParaRPr>
          </a:p>
          <a:p>
            <a:pPr marL="0" lvl="0" indent="0" algn="l" rtl="0">
              <a:spcBef>
                <a:spcPts val="500"/>
              </a:spcBef>
              <a:spcAft>
                <a:spcPts val="16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Effect transition="in" filter="fade">
                                      <p:cBhvr>
                                        <p:cTn id="7" dur="1900"/>
                                        <p:tgtEl>
                                          <p:spTgt spid="86">
                                            <p:txEl>
                                              <p:pRg st="0" end="0"/>
                                            </p:txEl>
                                          </p:spTgt>
                                        </p:tgtEl>
                                      </p:cBhvr>
                                    </p:animEffect>
                                  </p:childTnLst>
                                </p:cTn>
                              </p:par>
                            </p:childTnLst>
                          </p:cTn>
                        </p:par>
                        <p:par>
                          <p:cTn id="8" fill="hold">
                            <p:stCondLst>
                              <p:cond delay="1900"/>
                            </p:stCondLst>
                            <p:childTnLst>
                              <p:par>
                                <p:cTn id="9" presetID="10" presetClass="entr" presetSubtype="0" fill="hold" nodeType="afterEffect">
                                  <p:stCondLst>
                                    <p:cond delay="0"/>
                                  </p:stCondLst>
                                  <p:childTnLst>
                                    <p:set>
                                      <p:cBhvr>
                                        <p:cTn id="10" dur="1" fill="hold">
                                          <p:stCondLst>
                                            <p:cond delay="0"/>
                                          </p:stCondLst>
                                        </p:cTn>
                                        <p:tgtEl>
                                          <p:spTgt spid="86">
                                            <p:txEl>
                                              <p:pRg st="1" end="1"/>
                                            </p:txEl>
                                          </p:spTgt>
                                        </p:tgtEl>
                                        <p:attrNameLst>
                                          <p:attrName>style.visibility</p:attrName>
                                        </p:attrNameLst>
                                      </p:cBhvr>
                                      <p:to>
                                        <p:strVal val="visible"/>
                                      </p:to>
                                    </p:set>
                                    <p:animEffect transition="in" filter="fade">
                                      <p:cBhvr>
                                        <p:cTn id="11" dur="1900"/>
                                        <p:tgtEl>
                                          <p:spTgt spid="86">
                                            <p:txEl>
                                              <p:pRg st="1" end="1"/>
                                            </p:txEl>
                                          </p:spTgt>
                                        </p:tgtEl>
                                      </p:cBhvr>
                                    </p:animEffect>
                                  </p:childTnLst>
                                </p:cTn>
                              </p:par>
                            </p:childTnLst>
                          </p:cTn>
                        </p:par>
                        <p:par>
                          <p:cTn id="12" fill="hold">
                            <p:stCondLst>
                              <p:cond delay="3800"/>
                            </p:stCondLst>
                            <p:childTnLst>
                              <p:par>
                                <p:cTn id="13" presetID="10" presetClass="entr" presetSubtype="0" fill="hold" nodeType="afterEffect">
                                  <p:stCondLst>
                                    <p:cond delay="0"/>
                                  </p:stCondLst>
                                  <p:childTnLst>
                                    <p:set>
                                      <p:cBhvr>
                                        <p:cTn id="14" dur="1" fill="hold">
                                          <p:stCondLst>
                                            <p:cond delay="0"/>
                                          </p:stCondLst>
                                        </p:cTn>
                                        <p:tgtEl>
                                          <p:spTgt spid="86">
                                            <p:txEl>
                                              <p:pRg st="2" end="2"/>
                                            </p:txEl>
                                          </p:spTgt>
                                        </p:tgtEl>
                                        <p:attrNameLst>
                                          <p:attrName>style.visibility</p:attrName>
                                        </p:attrNameLst>
                                      </p:cBhvr>
                                      <p:to>
                                        <p:strVal val="visible"/>
                                      </p:to>
                                    </p:set>
                                    <p:animEffect transition="in" filter="fade">
                                      <p:cBhvr>
                                        <p:cTn id="15" dur="1900"/>
                                        <p:tgtEl>
                                          <p:spTgt spid="86">
                                            <p:txEl>
                                              <p:pRg st="2" end="2"/>
                                            </p:txEl>
                                          </p:spTgt>
                                        </p:tgtEl>
                                      </p:cBhvr>
                                    </p:animEffect>
                                  </p:childTnLst>
                                </p:cTn>
                              </p:par>
                            </p:childTnLst>
                          </p:cTn>
                        </p:par>
                        <p:par>
                          <p:cTn id="16" fill="hold">
                            <p:stCondLst>
                              <p:cond delay="5700"/>
                            </p:stCondLst>
                            <p:childTnLst>
                              <p:par>
                                <p:cTn id="17" presetID="10" presetClass="entr" presetSubtype="0" fill="hold" nodeType="afterEffect">
                                  <p:stCondLst>
                                    <p:cond delay="0"/>
                                  </p:stCondLst>
                                  <p:childTnLst>
                                    <p:set>
                                      <p:cBhvr>
                                        <p:cTn id="18" dur="1" fill="hold">
                                          <p:stCondLst>
                                            <p:cond delay="0"/>
                                          </p:stCondLst>
                                        </p:cTn>
                                        <p:tgtEl>
                                          <p:spTgt spid="86">
                                            <p:txEl>
                                              <p:pRg st="3" end="3"/>
                                            </p:txEl>
                                          </p:spTgt>
                                        </p:tgtEl>
                                        <p:attrNameLst>
                                          <p:attrName>style.visibility</p:attrName>
                                        </p:attrNameLst>
                                      </p:cBhvr>
                                      <p:to>
                                        <p:strVal val="visible"/>
                                      </p:to>
                                    </p:set>
                                    <p:animEffect transition="in" filter="fade">
                                      <p:cBhvr>
                                        <p:cTn id="19" dur="1900"/>
                                        <p:tgtEl>
                                          <p:spTgt spid="86">
                                            <p:txEl>
                                              <p:pRg st="3" end="3"/>
                                            </p:txEl>
                                          </p:spTgt>
                                        </p:tgtEl>
                                      </p:cBhvr>
                                    </p:animEffect>
                                  </p:childTnLst>
                                </p:cTn>
                              </p:par>
                            </p:childTnLst>
                          </p:cTn>
                        </p:par>
                        <p:par>
                          <p:cTn id="20" fill="hold">
                            <p:stCondLst>
                              <p:cond delay="7600"/>
                            </p:stCondLst>
                            <p:childTnLst>
                              <p:par>
                                <p:cTn id="21" presetID="10" presetClass="entr" presetSubtype="0" fill="hold" nodeType="afterEffect">
                                  <p:stCondLst>
                                    <p:cond delay="0"/>
                                  </p:stCondLst>
                                  <p:childTnLst>
                                    <p:set>
                                      <p:cBhvr>
                                        <p:cTn id="22" dur="1" fill="hold">
                                          <p:stCondLst>
                                            <p:cond delay="0"/>
                                          </p:stCondLst>
                                        </p:cTn>
                                        <p:tgtEl>
                                          <p:spTgt spid="86">
                                            <p:txEl>
                                              <p:pRg st="4" end="4"/>
                                            </p:txEl>
                                          </p:spTgt>
                                        </p:tgtEl>
                                        <p:attrNameLst>
                                          <p:attrName>style.visibility</p:attrName>
                                        </p:attrNameLst>
                                      </p:cBhvr>
                                      <p:to>
                                        <p:strVal val="visible"/>
                                      </p:to>
                                    </p:set>
                                    <p:animEffect transition="in" filter="fade">
                                      <p:cBhvr>
                                        <p:cTn id="23" dur="1900"/>
                                        <p:tgtEl>
                                          <p:spTgt spid="86">
                                            <p:txEl>
                                              <p:pRg st="4" end="4"/>
                                            </p:txEl>
                                          </p:spTgt>
                                        </p:tgtEl>
                                      </p:cBhvr>
                                    </p:animEffect>
                                  </p:childTnLst>
                                </p:cTn>
                              </p:par>
                            </p:childTnLst>
                          </p:cTn>
                        </p:par>
                        <p:par>
                          <p:cTn id="24" fill="hold">
                            <p:stCondLst>
                              <p:cond delay="9500"/>
                            </p:stCondLst>
                            <p:childTnLst>
                              <p:par>
                                <p:cTn id="25" presetID="10" presetClass="entr" presetSubtype="0" fill="hold" nodeType="afterEffect">
                                  <p:stCondLst>
                                    <p:cond delay="0"/>
                                  </p:stCondLst>
                                  <p:childTnLst>
                                    <p:set>
                                      <p:cBhvr>
                                        <p:cTn id="26" dur="1" fill="hold">
                                          <p:stCondLst>
                                            <p:cond delay="0"/>
                                          </p:stCondLst>
                                        </p:cTn>
                                        <p:tgtEl>
                                          <p:spTgt spid="86">
                                            <p:txEl>
                                              <p:pRg st="5" end="5"/>
                                            </p:txEl>
                                          </p:spTgt>
                                        </p:tgtEl>
                                        <p:attrNameLst>
                                          <p:attrName>style.visibility</p:attrName>
                                        </p:attrNameLst>
                                      </p:cBhvr>
                                      <p:to>
                                        <p:strVal val="visible"/>
                                      </p:to>
                                    </p:set>
                                    <p:animEffect transition="in" filter="fade">
                                      <p:cBhvr>
                                        <p:cTn id="27" dur="1900"/>
                                        <p:tgtEl>
                                          <p:spTgt spid="86">
                                            <p:txEl>
                                              <p:pRg st="5" end="5"/>
                                            </p:txEl>
                                          </p:spTgt>
                                        </p:tgtEl>
                                      </p:cBhvr>
                                    </p:animEffect>
                                  </p:childTnLst>
                                </p:cTn>
                              </p:par>
                            </p:childTnLst>
                          </p:cTn>
                        </p:par>
                        <p:par>
                          <p:cTn id="28" fill="hold">
                            <p:stCondLst>
                              <p:cond delay="11400"/>
                            </p:stCondLst>
                            <p:childTnLst>
                              <p:par>
                                <p:cTn id="29" presetID="10" presetClass="entr" presetSubtype="0" fill="hold" nodeType="afterEffect">
                                  <p:stCondLst>
                                    <p:cond delay="0"/>
                                  </p:stCondLst>
                                  <p:childTnLst>
                                    <p:set>
                                      <p:cBhvr>
                                        <p:cTn id="30" dur="1" fill="hold">
                                          <p:stCondLst>
                                            <p:cond delay="0"/>
                                          </p:stCondLst>
                                        </p:cTn>
                                        <p:tgtEl>
                                          <p:spTgt spid="86">
                                            <p:txEl>
                                              <p:pRg st="6" end="6"/>
                                            </p:txEl>
                                          </p:spTgt>
                                        </p:tgtEl>
                                        <p:attrNameLst>
                                          <p:attrName>style.visibility</p:attrName>
                                        </p:attrNameLst>
                                      </p:cBhvr>
                                      <p:to>
                                        <p:strVal val="visible"/>
                                      </p:to>
                                    </p:set>
                                    <p:animEffect transition="in" filter="fade">
                                      <p:cBhvr>
                                        <p:cTn id="31" dur="1900"/>
                                        <p:tgtEl>
                                          <p:spTgt spid="86">
                                            <p:txEl>
                                              <p:pRg st="6" end="6"/>
                                            </p:txEl>
                                          </p:spTgt>
                                        </p:tgtEl>
                                      </p:cBhvr>
                                    </p:animEffect>
                                  </p:childTnLst>
                                </p:cTn>
                              </p:par>
                            </p:childTnLst>
                          </p:cTn>
                        </p:par>
                        <p:par>
                          <p:cTn id="32" fill="hold">
                            <p:stCondLst>
                              <p:cond delay="13300"/>
                            </p:stCondLst>
                            <p:childTnLst>
                              <p:par>
                                <p:cTn id="33" presetID="10" presetClass="entr" presetSubtype="0" fill="hold" nodeType="afterEffect">
                                  <p:stCondLst>
                                    <p:cond delay="0"/>
                                  </p:stCondLst>
                                  <p:childTnLst>
                                    <p:set>
                                      <p:cBhvr>
                                        <p:cTn id="34" dur="1" fill="hold">
                                          <p:stCondLst>
                                            <p:cond delay="0"/>
                                          </p:stCondLst>
                                        </p:cTn>
                                        <p:tgtEl>
                                          <p:spTgt spid="86">
                                            <p:txEl>
                                              <p:pRg st="7" end="7"/>
                                            </p:txEl>
                                          </p:spTgt>
                                        </p:tgtEl>
                                        <p:attrNameLst>
                                          <p:attrName>style.visibility</p:attrName>
                                        </p:attrNameLst>
                                      </p:cBhvr>
                                      <p:to>
                                        <p:strVal val="visible"/>
                                      </p:to>
                                    </p:set>
                                    <p:animEffect transition="in" filter="fade">
                                      <p:cBhvr>
                                        <p:cTn id="35" dur="1900"/>
                                        <p:tgtEl>
                                          <p:spTgt spid="86">
                                            <p:txEl>
                                              <p:pRg st="7" end="7"/>
                                            </p:txEl>
                                          </p:spTgt>
                                        </p:tgtEl>
                                      </p:cBhvr>
                                    </p:animEffect>
                                  </p:childTnLst>
                                </p:cTn>
                              </p:par>
                            </p:childTnLst>
                          </p:cTn>
                        </p:par>
                        <p:par>
                          <p:cTn id="36" fill="hold">
                            <p:stCondLst>
                              <p:cond delay="15200"/>
                            </p:stCondLst>
                            <p:childTnLst>
                              <p:par>
                                <p:cTn id="37" presetID="10" presetClass="entr" presetSubtype="0" fill="hold" nodeType="afterEffect">
                                  <p:stCondLst>
                                    <p:cond delay="0"/>
                                  </p:stCondLst>
                                  <p:childTnLst>
                                    <p:set>
                                      <p:cBhvr>
                                        <p:cTn id="38" dur="1" fill="hold">
                                          <p:stCondLst>
                                            <p:cond delay="0"/>
                                          </p:stCondLst>
                                        </p:cTn>
                                        <p:tgtEl>
                                          <p:spTgt spid="86">
                                            <p:txEl>
                                              <p:pRg st="8" end="8"/>
                                            </p:txEl>
                                          </p:spTgt>
                                        </p:tgtEl>
                                        <p:attrNameLst>
                                          <p:attrName>style.visibility</p:attrName>
                                        </p:attrNameLst>
                                      </p:cBhvr>
                                      <p:to>
                                        <p:strVal val="visible"/>
                                      </p:to>
                                    </p:set>
                                    <p:animEffect transition="in" filter="fade">
                                      <p:cBhvr>
                                        <p:cTn id="39" dur="1900"/>
                                        <p:tgtEl>
                                          <p:spTgt spid="86">
                                            <p:txEl>
                                              <p:pRg st="8" end="8"/>
                                            </p:txEl>
                                          </p:spTgt>
                                        </p:tgtEl>
                                      </p:cBhvr>
                                    </p:animEffect>
                                  </p:childTnLst>
                                </p:cTn>
                              </p:par>
                            </p:childTnLst>
                          </p:cTn>
                        </p:par>
                        <p:par>
                          <p:cTn id="40" fill="hold">
                            <p:stCondLst>
                              <p:cond delay="17100"/>
                            </p:stCondLst>
                            <p:childTnLst>
                              <p:par>
                                <p:cTn id="41" presetID="10" presetClass="entr" presetSubtype="0" fill="hold" nodeType="afterEffect">
                                  <p:stCondLst>
                                    <p:cond delay="0"/>
                                  </p:stCondLst>
                                  <p:childTnLst>
                                    <p:set>
                                      <p:cBhvr>
                                        <p:cTn id="42" dur="1" fill="hold">
                                          <p:stCondLst>
                                            <p:cond delay="0"/>
                                          </p:stCondLst>
                                        </p:cTn>
                                        <p:tgtEl>
                                          <p:spTgt spid="86">
                                            <p:txEl>
                                              <p:pRg st="9" end="9"/>
                                            </p:txEl>
                                          </p:spTgt>
                                        </p:tgtEl>
                                        <p:attrNameLst>
                                          <p:attrName>style.visibility</p:attrName>
                                        </p:attrNameLst>
                                      </p:cBhvr>
                                      <p:to>
                                        <p:strVal val="visible"/>
                                      </p:to>
                                    </p:set>
                                    <p:animEffect transition="in" filter="fade">
                                      <p:cBhvr>
                                        <p:cTn id="43" dur="1900"/>
                                        <p:tgtEl>
                                          <p:spTgt spid="8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420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 2020 17 total glider accidents reported to the NTSB</a:t>
            </a:r>
            <a:endParaRPr/>
          </a:p>
        </p:txBody>
      </p:sp>
      <p:sp>
        <p:nvSpPr>
          <p:cNvPr id="92" name="Google Shape;92;p17"/>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5 - Fatalities</a:t>
            </a:r>
            <a:endParaRPr/>
          </a:p>
          <a:p>
            <a:pPr marL="0" lvl="0" indent="0" algn="l" rtl="0">
              <a:spcBef>
                <a:spcPts val="1600"/>
              </a:spcBef>
              <a:spcAft>
                <a:spcPts val="0"/>
              </a:spcAft>
              <a:buNone/>
            </a:pPr>
            <a:r>
              <a:rPr lang="en"/>
              <a:t>5 - Serious Injuries </a:t>
            </a:r>
            <a:endParaRPr/>
          </a:p>
          <a:p>
            <a:pPr marL="0" lvl="0" indent="0" algn="l" rtl="0">
              <a:spcBef>
                <a:spcPts val="1600"/>
              </a:spcBef>
              <a:spcAft>
                <a:spcPts val="0"/>
              </a:spcAft>
              <a:buNone/>
            </a:pPr>
            <a:r>
              <a:rPr lang="en"/>
              <a:t>2 - Minor</a:t>
            </a:r>
            <a:endParaRPr/>
          </a:p>
          <a:p>
            <a:pPr marL="0" lvl="0" indent="0" algn="l" rtl="0">
              <a:spcBef>
                <a:spcPts val="1600"/>
              </a:spcBef>
              <a:spcAft>
                <a:spcPts val="0"/>
              </a:spcAft>
              <a:buNone/>
            </a:pPr>
            <a:r>
              <a:rPr lang="en"/>
              <a:t>5 - NONE!</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animEffect transition="in" filter="fade">
                                      <p:cBhvr>
                                        <p:cTn id="7" dur="2600"/>
                                        <p:tgtEl>
                                          <p:spTgt spid="92">
                                            <p:txEl>
                                              <p:pRg st="0" end="0"/>
                                            </p:txEl>
                                          </p:spTgt>
                                        </p:tgtEl>
                                      </p:cBhvr>
                                    </p:animEffect>
                                  </p:childTnLst>
                                </p:cTn>
                              </p:par>
                            </p:childTnLst>
                          </p:cTn>
                        </p:par>
                        <p:par>
                          <p:cTn id="8" fill="hold">
                            <p:stCondLst>
                              <p:cond delay="2600"/>
                            </p:stCondLst>
                            <p:childTnLst>
                              <p:par>
                                <p:cTn id="9" presetID="10" presetClass="entr" presetSubtype="0" fill="hold" nodeType="afterEffect">
                                  <p:stCondLst>
                                    <p:cond delay="0"/>
                                  </p:stCondLst>
                                  <p:childTnLst>
                                    <p:set>
                                      <p:cBhvr>
                                        <p:cTn id="10" dur="1" fill="hold">
                                          <p:stCondLst>
                                            <p:cond delay="0"/>
                                          </p:stCondLst>
                                        </p:cTn>
                                        <p:tgtEl>
                                          <p:spTgt spid="92">
                                            <p:txEl>
                                              <p:pRg st="1" end="1"/>
                                            </p:txEl>
                                          </p:spTgt>
                                        </p:tgtEl>
                                        <p:attrNameLst>
                                          <p:attrName>style.visibility</p:attrName>
                                        </p:attrNameLst>
                                      </p:cBhvr>
                                      <p:to>
                                        <p:strVal val="visible"/>
                                      </p:to>
                                    </p:set>
                                    <p:animEffect transition="in" filter="fade">
                                      <p:cBhvr>
                                        <p:cTn id="11" dur="2600"/>
                                        <p:tgtEl>
                                          <p:spTgt spid="92">
                                            <p:txEl>
                                              <p:pRg st="1" end="1"/>
                                            </p:txEl>
                                          </p:spTgt>
                                        </p:tgtEl>
                                      </p:cBhvr>
                                    </p:animEffect>
                                  </p:childTnLst>
                                </p:cTn>
                              </p:par>
                            </p:childTnLst>
                          </p:cTn>
                        </p:par>
                        <p:par>
                          <p:cTn id="12" fill="hold">
                            <p:stCondLst>
                              <p:cond delay="5200"/>
                            </p:stCondLst>
                            <p:childTnLst>
                              <p:par>
                                <p:cTn id="13" presetID="10" presetClass="entr" presetSubtype="0" fill="hold" nodeType="afterEffect">
                                  <p:stCondLst>
                                    <p:cond delay="0"/>
                                  </p:stCondLst>
                                  <p:childTnLst>
                                    <p:set>
                                      <p:cBhvr>
                                        <p:cTn id="14" dur="1" fill="hold">
                                          <p:stCondLst>
                                            <p:cond delay="0"/>
                                          </p:stCondLst>
                                        </p:cTn>
                                        <p:tgtEl>
                                          <p:spTgt spid="92">
                                            <p:txEl>
                                              <p:pRg st="2" end="2"/>
                                            </p:txEl>
                                          </p:spTgt>
                                        </p:tgtEl>
                                        <p:attrNameLst>
                                          <p:attrName>style.visibility</p:attrName>
                                        </p:attrNameLst>
                                      </p:cBhvr>
                                      <p:to>
                                        <p:strVal val="visible"/>
                                      </p:to>
                                    </p:set>
                                    <p:animEffect transition="in" filter="fade">
                                      <p:cBhvr>
                                        <p:cTn id="15" dur="2600"/>
                                        <p:tgtEl>
                                          <p:spTgt spid="92">
                                            <p:txEl>
                                              <p:pRg st="2" end="2"/>
                                            </p:txEl>
                                          </p:spTgt>
                                        </p:tgtEl>
                                      </p:cBhvr>
                                    </p:animEffect>
                                  </p:childTnLst>
                                </p:cTn>
                              </p:par>
                            </p:childTnLst>
                          </p:cTn>
                        </p:par>
                        <p:par>
                          <p:cTn id="16" fill="hold">
                            <p:stCondLst>
                              <p:cond delay="7800"/>
                            </p:stCondLst>
                            <p:childTnLst>
                              <p:par>
                                <p:cTn id="17" presetID="10" presetClass="entr" presetSubtype="0" fill="hold" nodeType="afterEffect">
                                  <p:stCondLst>
                                    <p:cond delay="0"/>
                                  </p:stCondLst>
                                  <p:childTnLst>
                                    <p:set>
                                      <p:cBhvr>
                                        <p:cTn id="18" dur="1" fill="hold">
                                          <p:stCondLst>
                                            <p:cond delay="0"/>
                                          </p:stCondLst>
                                        </p:cTn>
                                        <p:tgtEl>
                                          <p:spTgt spid="92">
                                            <p:txEl>
                                              <p:pRg st="3" end="3"/>
                                            </p:txEl>
                                          </p:spTgt>
                                        </p:tgtEl>
                                        <p:attrNameLst>
                                          <p:attrName>style.visibility</p:attrName>
                                        </p:attrNameLst>
                                      </p:cBhvr>
                                      <p:to>
                                        <p:strVal val="visible"/>
                                      </p:to>
                                    </p:set>
                                    <p:animEffect transition="in" filter="fade">
                                      <p:cBhvr>
                                        <p:cTn id="19" dur="2600"/>
                                        <p:tgtEl>
                                          <p:spTgt spid="92">
                                            <p:txEl>
                                              <p:pRg st="3" end="3"/>
                                            </p:txEl>
                                          </p:spTgt>
                                        </p:tgtEl>
                                      </p:cBhvr>
                                    </p:animEffect>
                                  </p:childTnLst>
                                </p:cTn>
                              </p:par>
                            </p:childTnLst>
                          </p:cTn>
                        </p:par>
                        <p:par>
                          <p:cTn id="20" fill="hold">
                            <p:stCondLst>
                              <p:cond delay="10400"/>
                            </p:stCondLst>
                            <p:childTnLst>
                              <p:par>
                                <p:cTn id="21" presetID="10" presetClass="entr" presetSubtype="0" fill="hold" nodeType="afterEffect">
                                  <p:stCondLst>
                                    <p:cond delay="0"/>
                                  </p:stCondLst>
                                  <p:childTnLst>
                                    <p:set>
                                      <p:cBhvr>
                                        <p:cTn id="22" dur="1" fill="hold">
                                          <p:stCondLst>
                                            <p:cond delay="0"/>
                                          </p:stCondLst>
                                        </p:cTn>
                                        <p:tgtEl>
                                          <p:spTgt spid="92">
                                            <p:txEl>
                                              <p:pRg st="4" end="4"/>
                                            </p:txEl>
                                          </p:spTgt>
                                        </p:tgtEl>
                                        <p:attrNameLst>
                                          <p:attrName>style.visibility</p:attrName>
                                        </p:attrNameLst>
                                      </p:cBhvr>
                                      <p:to>
                                        <p:strVal val="visible"/>
                                      </p:to>
                                    </p:set>
                                    <p:animEffect transition="in" filter="fade">
                                      <p:cBhvr>
                                        <p:cTn id="23" dur="2600"/>
                                        <p:tgtEl>
                                          <p:spTgt spid="92">
                                            <p:txEl>
                                              <p:pRg st="4" end="4"/>
                                            </p:txEl>
                                          </p:spTgt>
                                        </p:tgtEl>
                                      </p:cBhvr>
                                    </p:animEffect>
                                  </p:childTnLst>
                                </p:cTn>
                              </p:par>
                            </p:childTnLst>
                          </p:cTn>
                        </p:par>
                        <p:par>
                          <p:cTn id="24" fill="hold">
                            <p:stCondLst>
                              <p:cond delay="13000"/>
                            </p:stCondLst>
                            <p:childTnLst>
                              <p:par>
                                <p:cTn id="25" presetID="10" presetClass="entr" presetSubtype="0" fill="hold" nodeType="afterEffect">
                                  <p:stCondLst>
                                    <p:cond delay="0"/>
                                  </p:stCondLst>
                                  <p:childTnLst>
                                    <p:set>
                                      <p:cBhvr>
                                        <p:cTn id="26" dur="1" fill="hold">
                                          <p:stCondLst>
                                            <p:cond delay="0"/>
                                          </p:stCondLst>
                                        </p:cTn>
                                        <p:tgtEl>
                                          <p:spTgt spid="92">
                                            <p:txEl>
                                              <p:pRg st="5" end="5"/>
                                            </p:txEl>
                                          </p:spTgt>
                                        </p:tgtEl>
                                        <p:attrNameLst>
                                          <p:attrName>style.visibility</p:attrName>
                                        </p:attrNameLst>
                                      </p:cBhvr>
                                      <p:to>
                                        <p:strVal val="visible"/>
                                      </p:to>
                                    </p:set>
                                    <p:animEffect transition="in" filter="fade">
                                      <p:cBhvr>
                                        <p:cTn id="27" dur="2600"/>
                                        <p:tgtEl>
                                          <p:spTgt spid="9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98" name="Google Shape;98;p18"/>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99" name="Google Shape;99;p18" title="Total Accidents, Fatal Accidents and Other"/>
          <p:cNvPicPr preferRelativeResize="0"/>
          <p:nvPr/>
        </p:nvPicPr>
        <p:blipFill>
          <a:blip r:embed="rId3">
            <a:alphaModFix/>
          </a:blip>
          <a:stretch>
            <a:fillRect/>
          </a:stretch>
        </p:blipFill>
        <p:spPr>
          <a:xfrm>
            <a:off x="412836" y="0"/>
            <a:ext cx="8318328"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05" name="Google Shape;105;p19"/>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6" name="Google Shape;106;p19" title="10 Year Accident Frequency By Month"/>
          <p:cNvPicPr preferRelativeResize="0"/>
          <p:nvPr/>
        </p:nvPicPr>
        <p:blipFill>
          <a:blip r:embed="rId3">
            <a:alphaModFix/>
          </a:blip>
          <a:stretch>
            <a:fillRect/>
          </a:stretch>
        </p:blipFill>
        <p:spPr>
          <a:xfrm>
            <a:off x="412836" y="0"/>
            <a:ext cx="8318328"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12" name="Google Shape;112;p20"/>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3" name="Google Shape;113;p20"/>
          <p:cNvPicPr preferRelativeResize="0"/>
          <p:nvPr/>
        </p:nvPicPr>
        <p:blipFill rotWithShape="1">
          <a:blip r:embed="rId3">
            <a:alphaModFix/>
          </a:blip>
          <a:srcRect l="12151" t="17757" r="52464" b="33855"/>
          <a:stretch/>
        </p:blipFill>
        <p:spPr>
          <a:xfrm>
            <a:off x="2648325" y="1919075"/>
            <a:ext cx="3586400" cy="27101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19" name="Google Shape;119;p21"/>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20" name="Google Shape;120;p21" title="2020 Glider Accidents by Phase of Flight"/>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800</Words>
  <Application>Microsoft Office PowerPoint</Application>
  <PresentationFormat>On-screen Show (16:9)</PresentationFormat>
  <Paragraphs>74</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Roboto</vt:lpstr>
      <vt:lpstr>Open Sans</vt:lpstr>
      <vt:lpstr>Material</vt:lpstr>
      <vt:lpstr>2020 Soaring Accident Review  </vt:lpstr>
      <vt:lpstr>Caveats:</vt:lpstr>
      <vt:lpstr>What is an Accident vs Incident?</vt:lpstr>
      <vt:lpstr>49 CFR PART 830—NOTIFICATION AND REPORTING OF AIRCRAFT ACCIDENTS OR INCIDENTS AND OVERDUE AIRCRAFT, AND PRESERVATION OF AIRCRAFT WRECKAGE, MAIL, CARGO, AND RECORDS</vt:lpstr>
      <vt:lpstr>In 2020 17 total glider accidents reported to the NTSB</vt:lpstr>
      <vt:lpstr>PowerPoint Presentation</vt:lpstr>
      <vt:lpstr>PowerPoint Presentation</vt:lpstr>
      <vt:lpstr>PowerPoint Presentation</vt:lpstr>
      <vt:lpstr>PowerPoint Presentation</vt:lpstr>
      <vt:lpstr>Phase of Flight </vt:lpstr>
      <vt:lpstr>Phase of Flight </vt:lpstr>
      <vt:lpstr>Deeper Dive on one...</vt:lpstr>
      <vt:lpstr>PowerPoint Presentation</vt:lpstr>
      <vt:lpstr>PowerPoint Presentation</vt:lpstr>
      <vt:lpstr>PowerPoint Presentation</vt:lpstr>
      <vt:lpstr>What Happened? (source: NTSB Final Report)</vt:lpstr>
      <vt:lpstr>PowerPoint Presentation</vt:lpstr>
      <vt:lpstr>PowerPoint Presentation</vt:lpstr>
      <vt:lpstr>PowerPoint Presentation</vt:lpstr>
      <vt:lpstr>Lessons for us</vt:lpstr>
      <vt:lpstr>Lessons for us</vt:lpstr>
      <vt:lpstr>Should you be involved in an “event”...</vt:lpstr>
      <vt:lpstr>Before you fly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Soaring Accident Review  </dc:title>
  <dc:creator>Alasdair</dc:creator>
  <cp:lastModifiedBy>Alasdair</cp:lastModifiedBy>
  <cp:revision>1</cp:revision>
  <dcterms:modified xsi:type="dcterms:W3CDTF">2021-04-03T23:05:08Z</dcterms:modified>
</cp:coreProperties>
</file>