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13"/>
  </p:notesMasterIdLst>
  <p:sldIdLst>
    <p:sldId id="256" r:id="rId2"/>
    <p:sldId id="259" r:id="rId3"/>
    <p:sldId id="261" r:id="rId4"/>
    <p:sldId id="262" r:id="rId5"/>
    <p:sldId id="263" r:id="rId6"/>
    <p:sldId id="264" r:id="rId7"/>
    <p:sldId id="258" r:id="rId8"/>
    <p:sldId id="265" r:id="rId9"/>
    <p:sldId id="266" r:id="rId10"/>
    <p:sldId id="267" r:id="rId11"/>
    <p:sldId id="268"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4660"/>
  </p:normalViewPr>
  <p:slideViewPr>
    <p:cSldViewPr snapToGrid="0">
      <p:cViewPr>
        <p:scale>
          <a:sx n="64" d="100"/>
          <a:sy n="64" d="100"/>
        </p:scale>
        <p:origin x="-2388" y="-11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AD1FCB-9B80-4F3E-912E-9DB57535B08F}" type="datetimeFigureOut">
              <a:rPr lang="en-US" smtClean="0"/>
              <a:t>4/3/2021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6EFC29-14DF-493D-9755-A45632FD7B64}" type="slidenum">
              <a:rPr lang="en-US" smtClean="0"/>
              <a:t>‹#›</a:t>
            </a:fld>
            <a:endParaRPr lang="en-US"/>
          </a:p>
        </p:txBody>
      </p:sp>
    </p:spTree>
    <p:extLst>
      <p:ext uri="{BB962C8B-B14F-4D97-AF65-F5344CB8AC3E}">
        <p14:creationId xmlns:p14="http://schemas.microsoft.com/office/powerpoint/2010/main" val="2016587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cae8968712_0_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cae8968712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numCol="1"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07456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cae8968712_0_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cae8968712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numCol="1"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07453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cae8968712_0_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cae8968712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numCol="1"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80905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cae8968712_0_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cae8968712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numCol="1"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12447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cae8968712_0_4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cae8968712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numCol="1"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67142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714B7E69-0DEB-4A66-8B19-68875618BE50}" type="datetimeFigureOut">
              <a:rPr lang="en-US" smtClean="0"/>
              <a:t>4/3/2021</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1F1003E0-7CC7-4D5C-ACE3-B5DBD82B45B4}" type="slidenum">
              <a:rPr lang="en-US" smtClean="0"/>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3780496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14B7E69-0DEB-4A66-8B19-68875618BE50}" type="datetimeFigureOut">
              <a:rPr lang="en-US" smtClean="0"/>
              <a:t>4/3/2021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003E0-7CC7-4D5C-ACE3-B5DBD82B45B4}" type="slidenum">
              <a:rPr lang="en-US" smtClean="0"/>
              <a:t>‹#›</a:t>
            </a:fld>
            <a:endParaRPr lang="en-US"/>
          </a:p>
        </p:txBody>
      </p:sp>
    </p:spTree>
    <p:extLst>
      <p:ext uri="{BB962C8B-B14F-4D97-AF65-F5344CB8AC3E}">
        <p14:creationId xmlns:p14="http://schemas.microsoft.com/office/powerpoint/2010/main" val="2739191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14B7E69-0DEB-4A66-8B19-68875618BE50}" type="datetimeFigureOut">
              <a:rPr lang="en-US" smtClean="0"/>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003E0-7CC7-4D5C-ACE3-B5DBD82B45B4}" type="slidenum">
              <a:rPr lang="en-US" smtClean="0"/>
              <a:t>‹#›</a:t>
            </a:fld>
            <a:endParaRPr lang="en-US"/>
          </a:p>
        </p:txBody>
      </p:sp>
    </p:spTree>
    <p:extLst>
      <p:ext uri="{BB962C8B-B14F-4D97-AF65-F5344CB8AC3E}">
        <p14:creationId xmlns:p14="http://schemas.microsoft.com/office/powerpoint/2010/main" val="3291924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14B7E69-0DEB-4A66-8B19-68875618BE50}" type="datetimeFigureOut">
              <a:rPr lang="en-US" smtClean="0"/>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003E0-7CC7-4D5C-ACE3-B5DBD82B45B4}" type="slidenum">
              <a:rPr lang="en-US" smtClean="0"/>
              <a:t>‹#›</a:t>
            </a:fld>
            <a:endParaRPr lang="en-US"/>
          </a:p>
        </p:txBody>
      </p:sp>
    </p:spTree>
    <p:extLst>
      <p:ext uri="{BB962C8B-B14F-4D97-AF65-F5344CB8AC3E}">
        <p14:creationId xmlns:p14="http://schemas.microsoft.com/office/powerpoint/2010/main" val="26427835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14B7E69-0DEB-4A66-8B19-68875618BE50}" type="datetimeFigureOut">
              <a:rPr lang="en-US" smtClean="0"/>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003E0-7CC7-4D5C-ACE3-B5DBD82B45B4}" type="slidenum">
              <a:rPr lang="en-US" smtClean="0"/>
              <a:t>‹#›</a:t>
            </a:fld>
            <a:endParaRPr lang="en-US"/>
          </a:p>
        </p:txBody>
      </p:sp>
    </p:spTree>
    <p:extLst>
      <p:ext uri="{BB962C8B-B14F-4D97-AF65-F5344CB8AC3E}">
        <p14:creationId xmlns:p14="http://schemas.microsoft.com/office/powerpoint/2010/main" val="40055436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14B7E69-0DEB-4A66-8B19-68875618BE50}" type="datetimeFigureOut">
              <a:rPr lang="en-US" smtClean="0"/>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003E0-7CC7-4D5C-ACE3-B5DBD82B45B4}" type="slidenum">
              <a:rPr lang="en-US" smtClean="0"/>
              <a:t>‹#›</a:t>
            </a:fld>
            <a:endParaRPr lang="en-US"/>
          </a:p>
        </p:txBody>
      </p:sp>
    </p:spTree>
    <p:extLst>
      <p:ext uri="{BB962C8B-B14F-4D97-AF65-F5344CB8AC3E}">
        <p14:creationId xmlns:p14="http://schemas.microsoft.com/office/powerpoint/2010/main" val="17346619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14B7E69-0DEB-4A66-8B19-68875618BE50}" type="datetimeFigureOut">
              <a:rPr lang="en-US" smtClean="0"/>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003E0-7CC7-4D5C-ACE3-B5DBD82B45B4}" type="slidenum">
              <a:rPr lang="en-US" smtClean="0"/>
              <a:t>‹#›</a:t>
            </a:fld>
            <a:endParaRPr lang="en-US"/>
          </a:p>
        </p:txBody>
      </p:sp>
    </p:spTree>
    <p:extLst>
      <p:ext uri="{BB962C8B-B14F-4D97-AF65-F5344CB8AC3E}">
        <p14:creationId xmlns:p14="http://schemas.microsoft.com/office/powerpoint/2010/main" val="127692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4B7E69-0DEB-4A66-8B19-68875618BE50}" type="datetimeFigureOut">
              <a:rPr lang="en-US" smtClean="0"/>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003E0-7CC7-4D5C-ACE3-B5DBD82B45B4}" type="slidenum">
              <a:rPr lang="en-US" smtClean="0"/>
              <a:t>‹#›</a:t>
            </a:fld>
            <a:endParaRPr lang="en-US"/>
          </a:p>
        </p:txBody>
      </p:sp>
    </p:spTree>
    <p:extLst>
      <p:ext uri="{BB962C8B-B14F-4D97-AF65-F5344CB8AC3E}">
        <p14:creationId xmlns:p14="http://schemas.microsoft.com/office/powerpoint/2010/main" val="4968290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14B7E69-0DEB-4A66-8B19-68875618BE50}" type="datetimeFigureOut">
              <a:rPr lang="en-US" smtClean="0"/>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003E0-7CC7-4D5C-ACE3-B5DBD82B45B4}" type="slidenum">
              <a:rPr lang="en-US" smtClean="0"/>
              <a:t>‹#›</a:t>
            </a:fld>
            <a:endParaRPr lang="en-US"/>
          </a:p>
        </p:txBody>
      </p:sp>
    </p:spTree>
    <p:extLst>
      <p:ext uri="{BB962C8B-B14F-4D97-AF65-F5344CB8AC3E}">
        <p14:creationId xmlns:p14="http://schemas.microsoft.com/office/powerpoint/2010/main" val="2480367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714B7E69-0DEB-4A66-8B19-68875618BE50}" type="datetimeFigureOut">
              <a:rPr lang="en-US" smtClean="0"/>
              <a:t>4/3/2021</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1F1003E0-7CC7-4D5C-ACE3-B5DBD82B45B4}" type="slidenum">
              <a:rPr lang="en-US" smtClean="0"/>
              <a:t>‹#›</a:t>
            </a:fld>
            <a:endParaRPr lang="en-US"/>
          </a:p>
        </p:txBody>
      </p:sp>
    </p:spTree>
    <p:extLst>
      <p:ext uri="{BB962C8B-B14F-4D97-AF65-F5344CB8AC3E}">
        <p14:creationId xmlns:p14="http://schemas.microsoft.com/office/powerpoint/2010/main" val="3047217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14B7E69-0DEB-4A66-8B19-68875618BE50}" type="datetimeFigureOut">
              <a:rPr lang="en-US" smtClean="0"/>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1F1003E0-7CC7-4D5C-ACE3-B5DBD82B45B4}" type="slidenum">
              <a:rPr lang="en-US" smtClean="0"/>
              <a:t>‹#›</a:t>
            </a:fld>
            <a:endParaRPr lang="en-US"/>
          </a:p>
        </p:txBody>
      </p:sp>
    </p:spTree>
    <p:extLst>
      <p:ext uri="{BB962C8B-B14F-4D97-AF65-F5344CB8AC3E}">
        <p14:creationId xmlns:p14="http://schemas.microsoft.com/office/powerpoint/2010/main" val="3742720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14B7E69-0DEB-4A66-8B19-68875618BE50}" type="datetimeFigureOut">
              <a:rPr lang="en-US" smtClean="0"/>
              <a:t>4/3/2021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003E0-7CC7-4D5C-ACE3-B5DBD82B45B4}" type="slidenum">
              <a:rPr lang="en-US" smtClean="0"/>
              <a:t>‹#›</a:t>
            </a:fld>
            <a:endParaRPr lang="en-US"/>
          </a:p>
        </p:txBody>
      </p:sp>
    </p:spTree>
    <p:extLst>
      <p:ext uri="{BB962C8B-B14F-4D97-AF65-F5344CB8AC3E}">
        <p14:creationId xmlns:p14="http://schemas.microsoft.com/office/powerpoint/2010/main" val="3305745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14B7E69-0DEB-4A66-8B19-68875618BE50}" type="datetimeFigureOut">
              <a:rPr lang="en-US" smtClean="0"/>
              <a:t>4/3/2021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1003E0-7CC7-4D5C-ACE3-B5DBD82B45B4}" type="slidenum">
              <a:rPr lang="en-US" smtClean="0"/>
              <a:t>‹#›</a:t>
            </a:fld>
            <a:endParaRPr lang="en-US"/>
          </a:p>
        </p:txBody>
      </p:sp>
    </p:spTree>
    <p:extLst>
      <p:ext uri="{BB962C8B-B14F-4D97-AF65-F5344CB8AC3E}">
        <p14:creationId xmlns:p14="http://schemas.microsoft.com/office/powerpoint/2010/main" val="4159585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14B7E69-0DEB-4A66-8B19-68875618BE50}" type="datetimeFigureOut">
              <a:rPr lang="en-US" smtClean="0"/>
              <a:t>4/3/2021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003E0-7CC7-4D5C-ACE3-B5DBD82B45B4}" type="slidenum">
              <a:rPr lang="en-US" smtClean="0"/>
              <a:t>‹#›</a:t>
            </a:fld>
            <a:endParaRPr lang="en-US"/>
          </a:p>
        </p:txBody>
      </p:sp>
    </p:spTree>
    <p:extLst>
      <p:ext uri="{BB962C8B-B14F-4D97-AF65-F5344CB8AC3E}">
        <p14:creationId xmlns:p14="http://schemas.microsoft.com/office/powerpoint/2010/main" val="3286101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4B7E69-0DEB-4A66-8B19-68875618BE50}" type="datetimeFigureOut">
              <a:rPr lang="en-US" smtClean="0"/>
              <a:t>4/3/2021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1003E0-7CC7-4D5C-ACE3-B5DBD82B45B4}" type="slidenum">
              <a:rPr lang="en-US" smtClean="0"/>
              <a:t>‹#›</a:t>
            </a:fld>
            <a:endParaRPr lang="en-US"/>
          </a:p>
        </p:txBody>
      </p:sp>
    </p:spTree>
    <p:extLst>
      <p:ext uri="{BB962C8B-B14F-4D97-AF65-F5344CB8AC3E}">
        <p14:creationId xmlns:p14="http://schemas.microsoft.com/office/powerpoint/2010/main" val="1659422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14B7E69-0DEB-4A66-8B19-68875618BE50}" type="datetimeFigureOut">
              <a:rPr lang="en-US" smtClean="0"/>
              <a:t>4/3/2021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003E0-7CC7-4D5C-ACE3-B5DBD82B45B4}" type="slidenum">
              <a:rPr lang="en-US" smtClean="0"/>
              <a:t>‹#›</a:t>
            </a:fld>
            <a:endParaRPr lang="en-US"/>
          </a:p>
        </p:txBody>
      </p:sp>
    </p:spTree>
    <p:extLst>
      <p:ext uri="{BB962C8B-B14F-4D97-AF65-F5344CB8AC3E}">
        <p14:creationId xmlns:p14="http://schemas.microsoft.com/office/powerpoint/2010/main" val="4142450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14B7E69-0DEB-4A66-8B19-68875618BE50}" type="datetimeFigureOut">
              <a:rPr lang="en-US" smtClean="0"/>
              <a:t>4/3/2021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003E0-7CC7-4D5C-ACE3-B5DBD82B45B4}" type="slidenum">
              <a:rPr lang="en-US" smtClean="0"/>
              <a:t>‹#›</a:t>
            </a:fld>
            <a:endParaRPr lang="en-US"/>
          </a:p>
        </p:txBody>
      </p:sp>
    </p:spTree>
    <p:extLst>
      <p:ext uri="{BB962C8B-B14F-4D97-AF65-F5344CB8AC3E}">
        <p14:creationId xmlns:p14="http://schemas.microsoft.com/office/powerpoint/2010/main" val="1202863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14B7E69-0DEB-4A66-8B19-68875618BE50}" type="datetimeFigureOut">
              <a:rPr lang="en-US" smtClean="0"/>
              <a:t>4/3/2021</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F1003E0-7CC7-4D5C-ACE3-B5DBD82B45B4}" type="slidenum">
              <a:rPr lang="en-US" smtClean="0"/>
              <a:t>‹#›</a:t>
            </a:fld>
            <a:endParaRPr lang="en-US"/>
          </a:p>
        </p:txBody>
      </p:sp>
    </p:spTree>
    <p:extLst>
      <p:ext uri="{BB962C8B-B14F-4D97-AF65-F5344CB8AC3E}">
        <p14:creationId xmlns:p14="http://schemas.microsoft.com/office/powerpoint/2010/main" val="167066176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files.leagueathletics.com/Text/Documents/3995/4262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38738" y="1089991"/>
            <a:ext cx="7076661" cy="3124201"/>
          </a:xfrm>
        </p:spPr>
        <p:txBody>
          <a:bodyPr>
            <a:noAutofit/>
          </a:bodyPr>
          <a:lstStyle/>
          <a:p>
            <a:pPr algn="ctr"/>
            <a:r>
              <a:rPr lang="en-US" sz="6000" dirty="0" smtClean="0"/>
              <a:t>Setting Goals</a:t>
            </a:r>
            <a:br>
              <a:rPr lang="en-US" sz="6000" dirty="0" smtClean="0"/>
            </a:br>
            <a:r>
              <a:rPr lang="en-US" sz="6000" dirty="0" smtClean="0"/>
              <a:t> for safer </a:t>
            </a:r>
            <a:br>
              <a:rPr lang="en-US" sz="6000" dirty="0" smtClean="0"/>
            </a:br>
            <a:r>
              <a:rPr lang="en-US" sz="6000" dirty="0" smtClean="0"/>
              <a:t>(and more rewarding) </a:t>
            </a:r>
            <a:br>
              <a:rPr lang="en-US" sz="6000" dirty="0" smtClean="0"/>
            </a:br>
            <a:r>
              <a:rPr lang="en-US" sz="6000" dirty="0" smtClean="0"/>
              <a:t>Flying</a:t>
            </a:r>
            <a:endParaRPr lang="en-US" sz="6000" dirty="0"/>
          </a:p>
        </p:txBody>
      </p:sp>
      <p:sp>
        <p:nvSpPr>
          <p:cNvPr id="3" name="Subtitle 2"/>
          <p:cNvSpPr>
            <a:spLocks noGrp="1"/>
          </p:cNvSpPr>
          <p:nvPr>
            <p:ph type="subTitle" idx="1"/>
          </p:nvPr>
        </p:nvSpPr>
        <p:spPr>
          <a:xfrm>
            <a:off x="2914298" y="4551753"/>
            <a:ext cx="5762563" cy="1364531"/>
          </a:xfrm>
        </p:spPr>
        <p:txBody>
          <a:bodyPr>
            <a:normAutofit/>
          </a:bodyPr>
          <a:lstStyle/>
          <a:p>
            <a:r>
              <a:rPr lang="en-US" dirty="0" smtClean="0"/>
              <a:t>New England Soaring Association Safety Meeting 2021</a:t>
            </a:r>
          </a:p>
          <a:p>
            <a:r>
              <a:rPr lang="en-US" dirty="0" smtClean="0"/>
              <a:t>Brian </a:t>
            </a:r>
            <a:r>
              <a:rPr lang="en-US" dirty="0" err="1" smtClean="0"/>
              <a:t>Xander</a:t>
            </a:r>
            <a:r>
              <a:rPr lang="en-US" dirty="0" smtClean="0"/>
              <a:t>, CFIG</a:t>
            </a:r>
          </a:p>
          <a:p>
            <a:r>
              <a:rPr lang="en-US" dirty="0"/>
              <a:t>Chris </a:t>
            </a:r>
            <a:r>
              <a:rPr lang="en-US" dirty="0" err="1"/>
              <a:t>Giacomo,</a:t>
            </a:r>
            <a:r>
              <a:rPr lang="en-US" dirty="0"/>
              <a:t> CFIG</a:t>
            </a:r>
          </a:p>
          <a:p>
            <a:endParaRPr lang="en-US" dirty="0"/>
          </a:p>
        </p:txBody>
      </p:sp>
    </p:spTree>
    <p:extLst>
      <p:ext uri="{BB962C8B-B14F-4D97-AF65-F5344CB8AC3E}">
        <p14:creationId xmlns:p14="http://schemas.microsoft.com/office/powerpoint/2010/main" val="40656686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708" y="241852"/>
            <a:ext cx="7704667" cy="725556"/>
          </a:xfrm>
        </p:spPr>
        <p:txBody>
          <a:bodyPr/>
          <a:lstStyle/>
          <a:p>
            <a:r>
              <a:rPr lang="en-US" dirty="0" smtClean="0"/>
              <a:t>…Now We Start Questioning</a:t>
            </a:r>
            <a:endParaRPr lang="en-US" dirty="0"/>
          </a:p>
        </p:txBody>
      </p:sp>
      <p:sp>
        <p:nvSpPr>
          <p:cNvPr id="3" name="Content Placeholder 2"/>
          <p:cNvSpPr>
            <a:spLocks noGrp="1"/>
          </p:cNvSpPr>
          <p:nvPr>
            <p:ph idx="1"/>
          </p:nvPr>
        </p:nvSpPr>
        <p:spPr>
          <a:xfrm>
            <a:off x="1820333" y="909430"/>
            <a:ext cx="7704667" cy="2710070"/>
          </a:xfrm>
        </p:spPr>
        <p:txBody>
          <a:bodyPr/>
          <a:lstStyle/>
          <a:p>
            <a:r>
              <a:rPr lang="en-US" dirty="0" smtClean="0"/>
              <a:t>How Current/Proficient are you? </a:t>
            </a:r>
          </a:p>
          <a:p>
            <a:r>
              <a:rPr lang="en-US" dirty="0" smtClean="0"/>
              <a:t>How far have you previously flown X-C?</a:t>
            </a:r>
          </a:p>
          <a:p>
            <a:r>
              <a:rPr lang="en-US" dirty="0" smtClean="0"/>
              <a:t>How Familiar are you with the 1-34?</a:t>
            </a:r>
          </a:p>
          <a:p>
            <a:r>
              <a:rPr lang="en-US" dirty="0" smtClean="0"/>
              <a:t>How Familiar are you with the Area?</a:t>
            </a:r>
          </a:p>
          <a:p>
            <a:r>
              <a:rPr lang="en-US" dirty="0" smtClean="0"/>
              <a:t>Have you flown through Class D Airspace Before?</a:t>
            </a:r>
            <a:endParaRPr lang="en-US" dirty="0"/>
          </a:p>
        </p:txBody>
      </p:sp>
      <p:sp>
        <p:nvSpPr>
          <p:cNvPr id="4" name="Content Placeholder 2"/>
          <p:cNvSpPr txBox="1">
            <a:spLocks/>
          </p:cNvSpPr>
          <p:nvPr/>
        </p:nvSpPr>
        <p:spPr>
          <a:xfrm>
            <a:off x="1820333" y="4134678"/>
            <a:ext cx="7704667" cy="2710070"/>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dirty="0" smtClean="0"/>
              <a:t>Share your goals and plans with a Mentor/CFI</a:t>
            </a:r>
          </a:p>
          <a:p>
            <a:r>
              <a:rPr lang="en-US" dirty="0" smtClean="0"/>
              <a:t>Identify your concern areas and plan to mitigate them</a:t>
            </a:r>
          </a:p>
          <a:p>
            <a:r>
              <a:rPr lang="en-US" dirty="0" smtClean="0"/>
              <a:t>Fly the route in google maps and/or Condor</a:t>
            </a:r>
          </a:p>
          <a:p>
            <a:r>
              <a:rPr lang="en-US" dirty="0" smtClean="0"/>
              <a:t>Build a schedule of milestones to meet your goals</a:t>
            </a:r>
          </a:p>
          <a:p>
            <a:r>
              <a:rPr lang="en-US" dirty="0" smtClean="0"/>
              <a:t>Tell people your goals to support/encourage you</a:t>
            </a:r>
            <a:endParaRPr lang="en-US" dirty="0"/>
          </a:p>
        </p:txBody>
      </p:sp>
      <p:sp>
        <p:nvSpPr>
          <p:cNvPr id="5" name="Title 1"/>
          <p:cNvSpPr txBox="1">
            <a:spLocks/>
          </p:cNvSpPr>
          <p:nvPr/>
        </p:nvSpPr>
        <p:spPr>
          <a:xfrm>
            <a:off x="289707" y="3514311"/>
            <a:ext cx="7704667" cy="725556"/>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…And build a plan to fill the gaps!</a:t>
            </a:r>
            <a:endParaRPr lang="en-US" dirty="0"/>
          </a:p>
        </p:txBody>
      </p:sp>
    </p:spTree>
    <p:extLst>
      <p:ext uri="{BB962C8B-B14F-4D97-AF65-F5344CB8AC3E}">
        <p14:creationId xmlns:p14="http://schemas.microsoft.com/office/powerpoint/2010/main" val="33939435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596348" y="1991139"/>
            <a:ext cx="9034669" cy="3332816"/>
          </a:xfrm>
        </p:spPr>
        <p:txBody>
          <a:bodyPr/>
          <a:lstStyle/>
          <a:p>
            <a:pPr marL="0" indent="0">
              <a:buNone/>
            </a:pPr>
            <a:r>
              <a:rPr lang="en-US" dirty="0"/>
              <a:t>Reference Plan for a soaring goal </a:t>
            </a:r>
            <a:r>
              <a:rPr lang="en-US" dirty="0" smtClean="0"/>
              <a:t>–</a:t>
            </a:r>
            <a:br>
              <a:rPr lang="en-US" dirty="0" smtClean="0"/>
            </a:br>
            <a:r>
              <a:rPr lang="en-US" dirty="0" smtClean="0"/>
              <a:t> “A Greenhorn in the White Mountains” - </a:t>
            </a:r>
            <a:r>
              <a:rPr lang="en-US" dirty="0" smtClean="0">
                <a:hlinkClick r:id="rId2"/>
              </a:rPr>
              <a:t>http</a:t>
            </a:r>
            <a:r>
              <a:rPr lang="en-US" dirty="0">
                <a:hlinkClick r:id="rId2"/>
              </a:rPr>
              <a:t>://</a:t>
            </a:r>
            <a:r>
              <a:rPr lang="en-US" dirty="0" smtClean="0">
                <a:hlinkClick r:id="rId2"/>
              </a:rPr>
              <a:t>files.leagueathletics.com/Text/Documents/3995/42621.pdf</a:t>
            </a:r>
            <a:r>
              <a:rPr lang="en-US" dirty="0" smtClean="0"/>
              <a:t> </a:t>
            </a:r>
            <a:endParaRPr lang="en-US" dirty="0"/>
          </a:p>
        </p:txBody>
      </p:sp>
    </p:spTree>
    <p:extLst>
      <p:ext uri="{BB962C8B-B14F-4D97-AF65-F5344CB8AC3E}">
        <p14:creationId xmlns:p14="http://schemas.microsoft.com/office/powerpoint/2010/main" val="41476955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884582" y="0"/>
            <a:ext cx="7947717" cy="2052600"/>
          </a:xfrm>
          <a:prstGeom prst="rect">
            <a:avLst/>
          </a:prstGeom>
        </p:spPr>
        <p:txBody>
          <a:bodyPr spcFirstLastPara="1" vert="horz" wrap="square" lIns="91425" tIns="91425" rIns="91425" bIns="91425" numCol="1" rtlCol="0" anchor="b" anchorCtr="0">
            <a:normAutofit fontScale="90000"/>
          </a:bodyPr>
          <a:lstStyle/>
          <a:p>
            <a:pPr marL="457200" marR="114300" indent="-276225">
              <a:spcBef>
                <a:spcPts val="0"/>
              </a:spcBef>
              <a:buSzPts val="750"/>
              <a:buChar char="●"/>
            </a:pPr>
            <a:endParaRPr sz="3100" dirty="0">
              <a:solidFill>
                <a:srgbClr val="111111"/>
              </a:solidFill>
              <a:highlight>
                <a:srgbClr val="FFFFFF"/>
              </a:highlight>
              <a:latin typeface="Roboto"/>
              <a:ea typeface="Roboto"/>
              <a:cs typeface="Roboto"/>
              <a:sym typeface="Roboto"/>
            </a:endParaRPr>
          </a:p>
          <a:p>
            <a:pPr algn="ctr">
              <a:spcBef>
                <a:spcPts val="1200"/>
              </a:spcBef>
            </a:pPr>
            <a:r>
              <a:rPr lang="en" altLang="en" dirty="0"/>
              <a:t>A Pilot’s Four Levels of Competency</a:t>
            </a:r>
            <a:endParaRPr dirty="0"/>
          </a:p>
        </p:txBody>
      </p:sp>
      <p:sp>
        <p:nvSpPr>
          <p:cNvPr id="55" name="Google Shape;55;p13"/>
          <p:cNvSpPr txBox="1">
            <a:spLocks noGrp="1"/>
          </p:cNvSpPr>
          <p:nvPr>
            <p:ph type="subTitle" idx="1"/>
          </p:nvPr>
        </p:nvSpPr>
        <p:spPr>
          <a:xfrm>
            <a:off x="749021" y="1863757"/>
            <a:ext cx="8520600" cy="792600"/>
          </a:xfrm>
          <a:prstGeom prst="rect">
            <a:avLst/>
          </a:prstGeom>
        </p:spPr>
        <p:txBody>
          <a:bodyPr spcFirstLastPara="1" vert="horz" wrap="square" lIns="91425" tIns="91425" rIns="91425" bIns="91425" numCol="1" rtlCol="0" anchor="t" anchorCtr="0">
            <a:normAutofit/>
          </a:bodyPr>
          <a:lstStyle/>
          <a:p>
            <a:pPr algn="ctr">
              <a:spcBef>
                <a:spcPts val="0"/>
              </a:spcBef>
              <a:spcAft>
                <a:spcPts val="0"/>
              </a:spcAft>
            </a:pPr>
            <a:r>
              <a:rPr lang="en" altLang="en" b="1" dirty="0"/>
              <a:t>From Thomas Turner, Master CFI based on a</a:t>
            </a:r>
            <a:endParaRPr b="1" dirty="0"/>
          </a:p>
          <a:p>
            <a:pPr algn="ctr">
              <a:spcBef>
                <a:spcPts val="0"/>
              </a:spcBef>
              <a:spcAft>
                <a:spcPts val="0"/>
              </a:spcAft>
            </a:pPr>
            <a:r>
              <a:rPr lang="en" altLang="en" b="1" dirty="0"/>
              <a:t>Theory by Capt. Alan Gorthy, Jr. USN ret.</a:t>
            </a:r>
            <a:endParaRPr b="1" dirty="0"/>
          </a:p>
          <a:p>
            <a:pPr algn="ctr">
              <a:spcBef>
                <a:spcPts val="0"/>
              </a:spcBef>
              <a:spcAft>
                <a:spcPts val="0"/>
              </a:spcAft>
            </a:pPr>
            <a:endParaRPr b="1" dirty="0"/>
          </a:p>
        </p:txBody>
      </p:sp>
      <p:pic>
        <p:nvPicPr>
          <p:cNvPr id="5" name="Google Shape;60;p14"/>
          <p:cNvPicPr preferRelativeResize="0"/>
          <p:nvPr/>
        </p:nvPicPr>
        <p:blipFill>
          <a:blip r:embed="rId3">
            <a:alphaModFix/>
          </a:blip>
          <a:stretch>
            <a:fillRect/>
          </a:stretch>
        </p:blipFill>
        <p:spPr>
          <a:xfrm>
            <a:off x="3369365" y="2812774"/>
            <a:ext cx="5354448" cy="3140765"/>
          </a:xfrm>
          <a:prstGeom prst="rect">
            <a:avLst/>
          </a:prstGeom>
          <a:noFill/>
          <a:ln>
            <a:noFill/>
          </a:ln>
        </p:spPr>
      </p:pic>
    </p:spTree>
    <p:extLst>
      <p:ext uri="{BB962C8B-B14F-4D97-AF65-F5344CB8AC3E}">
        <p14:creationId xmlns:p14="http://schemas.microsoft.com/office/powerpoint/2010/main" val="1054317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txBox="1"/>
          <p:nvPr/>
        </p:nvSpPr>
        <p:spPr>
          <a:xfrm>
            <a:off x="1297865" y="391326"/>
            <a:ext cx="7343400" cy="1292631"/>
          </a:xfrm>
          <a:prstGeom prst="rect">
            <a:avLst/>
          </a:prstGeom>
          <a:noFill/>
          <a:ln>
            <a:noFill/>
          </a:ln>
        </p:spPr>
        <p:txBody>
          <a:bodyPr spcFirstLastPara="1" wrap="square" lIns="91425" tIns="91425" rIns="91425" bIns="91425" numCol="1" anchor="t" anchorCtr="0">
            <a:spAutoFit/>
          </a:bodyPr>
          <a:lstStyle/>
          <a:p>
            <a:r>
              <a:rPr lang="en" altLang="en" sz="3600" dirty="0"/>
              <a:t>LEVEL 1 - I DON’T KNOW WHAT I DON’T KNOW</a:t>
            </a:r>
            <a:endParaRPr sz="4000" dirty="0"/>
          </a:p>
        </p:txBody>
      </p:sp>
      <p:sp>
        <p:nvSpPr>
          <p:cNvPr id="66" name="Google Shape;66;p15"/>
          <p:cNvSpPr txBox="1"/>
          <p:nvPr/>
        </p:nvSpPr>
        <p:spPr>
          <a:xfrm>
            <a:off x="962015" y="1833044"/>
            <a:ext cx="8015099" cy="2989506"/>
          </a:xfrm>
          <a:prstGeom prst="rect">
            <a:avLst/>
          </a:prstGeom>
          <a:noFill/>
          <a:ln>
            <a:noFill/>
          </a:ln>
        </p:spPr>
        <p:txBody>
          <a:bodyPr spcFirstLastPara="1" wrap="square" lIns="91425" tIns="91425" rIns="91425" bIns="91425" numCol="1" anchor="t" anchorCtr="0">
            <a:spAutoFit/>
          </a:bodyPr>
          <a:lstStyle/>
          <a:p>
            <a:pPr>
              <a:lnSpc>
                <a:spcPct val="115000"/>
              </a:lnSpc>
              <a:spcAft>
                <a:spcPts val="2000"/>
              </a:spcAft>
            </a:pPr>
            <a:r>
              <a:rPr lang="en" altLang="en" sz="2400" dirty="0"/>
              <a:t>This is the pilot who knows ‘just enough to be dangerous’. They meet minimum standards for pilot certification and ratings, but these pilots have not actively worked to go beyond the bare minimums, or to grow within the practice of flight—a profession we all practice, regardless of whether we are paid to fly.</a:t>
            </a:r>
            <a:endParaRPr sz="2400" dirty="0"/>
          </a:p>
        </p:txBody>
      </p:sp>
    </p:spTree>
    <p:extLst>
      <p:ext uri="{BB962C8B-B14F-4D97-AF65-F5344CB8AC3E}">
        <p14:creationId xmlns:p14="http://schemas.microsoft.com/office/powerpoint/2010/main" val="8955115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6"/>
          <p:cNvSpPr txBox="1"/>
          <p:nvPr/>
        </p:nvSpPr>
        <p:spPr>
          <a:xfrm>
            <a:off x="989752" y="457021"/>
            <a:ext cx="8154248" cy="738633"/>
          </a:xfrm>
          <a:prstGeom prst="rect">
            <a:avLst/>
          </a:prstGeom>
          <a:noFill/>
          <a:ln>
            <a:noFill/>
          </a:ln>
        </p:spPr>
        <p:txBody>
          <a:bodyPr spcFirstLastPara="1" wrap="square" lIns="91425" tIns="91425" rIns="91425" bIns="91425" numCol="1" anchor="t" anchorCtr="0">
            <a:spAutoFit/>
          </a:bodyPr>
          <a:lstStyle/>
          <a:p>
            <a:r>
              <a:rPr lang="en" altLang="en" sz="3600" dirty="0"/>
              <a:t>LEVEL 2 - I KNOW WHAT I DON’T KNOW</a:t>
            </a:r>
            <a:endParaRPr sz="4800" dirty="0"/>
          </a:p>
        </p:txBody>
      </p:sp>
      <p:sp>
        <p:nvSpPr>
          <p:cNvPr id="72" name="Google Shape;72;p16"/>
          <p:cNvSpPr txBox="1"/>
          <p:nvPr/>
        </p:nvSpPr>
        <p:spPr>
          <a:xfrm>
            <a:off x="900299" y="1847660"/>
            <a:ext cx="7796439" cy="2400627"/>
          </a:xfrm>
          <a:prstGeom prst="rect">
            <a:avLst/>
          </a:prstGeom>
          <a:noFill/>
          <a:ln>
            <a:noFill/>
          </a:ln>
        </p:spPr>
        <p:txBody>
          <a:bodyPr spcFirstLastPara="1" wrap="square" lIns="91425" tIns="91425" rIns="91425" bIns="91425" numCol="1" anchor="t" anchorCtr="0">
            <a:spAutoFit/>
          </a:bodyPr>
          <a:lstStyle/>
          <a:p>
            <a:r>
              <a:rPr lang="en" altLang="en" sz="2400" dirty="0"/>
              <a:t>These pilots know there are limits to their knowledge and capability, and at least should be actively working to fill the gaps and expand within the practice of flight. These pilots will set conservative personal limitations and (hopefully) have the discipline to fly within those limitations regardless of temptations and pressures.</a:t>
            </a:r>
            <a:endParaRPr sz="2400" dirty="0"/>
          </a:p>
        </p:txBody>
      </p:sp>
    </p:spTree>
    <p:extLst>
      <p:ext uri="{BB962C8B-B14F-4D97-AF65-F5344CB8AC3E}">
        <p14:creationId xmlns:p14="http://schemas.microsoft.com/office/powerpoint/2010/main" val="9237104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7"/>
          <p:cNvSpPr txBox="1"/>
          <p:nvPr/>
        </p:nvSpPr>
        <p:spPr>
          <a:xfrm>
            <a:off x="1198474" y="594637"/>
            <a:ext cx="7343400" cy="738633"/>
          </a:xfrm>
          <a:prstGeom prst="rect">
            <a:avLst/>
          </a:prstGeom>
          <a:noFill/>
          <a:ln>
            <a:noFill/>
          </a:ln>
        </p:spPr>
        <p:txBody>
          <a:bodyPr spcFirstLastPara="1" wrap="square" lIns="91425" tIns="91425" rIns="91425" bIns="91425" numCol="1" anchor="t" anchorCtr="0">
            <a:spAutoFit/>
          </a:bodyPr>
          <a:lstStyle/>
          <a:p>
            <a:r>
              <a:rPr lang="en" altLang="en" sz="3600" dirty="0"/>
              <a:t>LEVEL 3- I KNOW WHAT I KNOW</a:t>
            </a:r>
            <a:endParaRPr sz="4400" dirty="0"/>
          </a:p>
        </p:txBody>
      </p:sp>
      <p:sp>
        <p:nvSpPr>
          <p:cNvPr id="78" name="Google Shape;78;p17"/>
          <p:cNvSpPr txBox="1"/>
          <p:nvPr/>
        </p:nvSpPr>
        <p:spPr>
          <a:xfrm>
            <a:off x="1123122" y="1638431"/>
            <a:ext cx="7653130" cy="4830010"/>
          </a:xfrm>
          <a:prstGeom prst="rect">
            <a:avLst/>
          </a:prstGeom>
          <a:noFill/>
          <a:ln>
            <a:noFill/>
          </a:ln>
        </p:spPr>
        <p:txBody>
          <a:bodyPr spcFirstLastPara="1" wrap="square" lIns="91425" tIns="91425" rIns="91425" bIns="91425" numCol="1" anchor="t" anchorCtr="0">
            <a:spAutoFit/>
          </a:bodyPr>
          <a:lstStyle/>
          <a:p>
            <a:pPr>
              <a:lnSpc>
                <a:spcPct val="115000"/>
              </a:lnSpc>
              <a:buClr>
                <a:schemeClr val="dk1"/>
              </a:buClr>
              <a:buSzPts val="1100"/>
            </a:pPr>
            <a:r>
              <a:rPr lang="en" altLang="en" sz="2400" dirty="0"/>
              <a:t>These pilots have filled many of the knowledge and skill gaps, and worked to retain skills—they are confident that they could pass today if given a no-notice checkride for the certificates and ratings they hold. Level 3 pilots will adhere to personal limitations—by knowing what they know, the Level 3 pilots are more capable of intelligently creating personal limitations. These pilots actively seek new and challenging training opportunities and read voraciously on the topic of being a better pilot.</a:t>
            </a:r>
            <a:endParaRPr sz="2400" dirty="0"/>
          </a:p>
          <a:p>
            <a:pPr>
              <a:lnSpc>
                <a:spcPct val="115000"/>
              </a:lnSpc>
              <a:spcBef>
                <a:spcPts val="2000"/>
              </a:spcBef>
              <a:buClr>
                <a:schemeClr val="dk1"/>
              </a:buClr>
              <a:buSzPts val="1100"/>
            </a:pPr>
            <a:endParaRPr sz="2400" dirty="0"/>
          </a:p>
        </p:txBody>
      </p:sp>
    </p:spTree>
    <p:extLst>
      <p:ext uri="{BB962C8B-B14F-4D97-AF65-F5344CB8AC3E}">
        <p14:creationId xmlns:p14="http://schemas.microsoft.com/office/powerpoint/2010/main" val="6962555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p:nvPr/>
        </p:nvSpPr>
        <p:spPr>
          <a:xfrm>
            <a:off x="1496647" y="544967"/>
            <a:ext cx="7343400" cy="738633"/>
          </a:xfrm>
          <a:prstGeom prst="rect">
            <a:avLst/>
          </a:prstGeom>
          <a:noFill/>
          <a:ln>
            <a:noFill/>
          </a:ln>
        </p:spPr>
        <p:txBody>
          <a:bodyPr spcFirstLastPara="1" wrap="square" lIns="91425" tIns="91425" rIns="91425" bIns="91425" numCol="1" anchor="t" anchorCtr="0">
            <a:spAutoFit/>
          </a:bodyPr>
          <a:lstStyle/>
          <a:p>
            <a:r>
              <a:rPr lang="en" altLang="en" sz="3600" dirty="0"/>
              <a:t>LEVEL 4 - I’M A NATURAL</a:t>
            </a:r>
            <a:endParaRPr sz="3600" dirty="0"/>
          </a:p>
        </p:txBody>
      </p:sp>
      <p:sp>
        <p:nvSpPr>
          <p:cNvPr id="84" name="Google Shape;84;p18"/>
          <p:cNvSpPr txBox="1"/>
          <p:nvPr/>
        </p:nvSpPr>
        <p:spPr>
          <a:xfrm>
            <a:off x="1033670" y="1731675"/>
            <a:ext cx="7643189" cy="2400627"/>
          </a:xfrm>
          <a:prstGeom prst="rect">
            <a:avLst/>
          </a:prstGeom>
          <a:noFill/>
          <a:ln>
            <a:noFill/>
          </a:ln>
        </p:spPr>
        <p:txBody>
          <a:bodyPr spcFirstLastPara="1" wrap="square" lIns="91425" tIns="91425" rIns="91425" bIns="91425" numCol="1" anchor="t" anchorCtr="0">
            <a:spAutoFit/>
          </a:bodyPr>
          <a:lstStyle/>
          <a:p>
            <a:r>
              <a:rPr lang="en" altLang="en" sz="2400" dirty="0"/>
              <a:t>These pilots are at the top of their game, and are ready for anything the aircraft, the environment or the operation can throw at them. Being ‘in the zone’ as a pilot is a matter of currency, recency and practice—in normal, abnormal and emergency procedures—as much as it is knowledge and past experience.</a:t>
            </a:r>
            <a:endParaRPr sz="2400" dirty="0"/>
          </a:p>
        </p:txBody>
      </p:sp>
    </p:spTree>
    <p:extLst>
      <p:ext uri="{BB962C8B-B14F-4D97-AF65-F5344CB8AC3E}">
        <p14:creationId xmlns:p14="http://schemas.microsoft.com/office/powerpoint/2010/main" val="10447796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3520" y="-23191"/>
            <a:ext cx="6554867" cy="1524000"/>
          </a:xfrm>
        </p:spPr>
        <p:txBody>
          <a:bodyPr/>
          <a:lstStyle/>
          <a:p>
            <a:r>
              <a:rPr lang="en-US" dirty="0" smtClean="0"/>
              <a:t>Which Type are you?</a:t>
            </a:r>
            <a:endParaRPr lang="en-US" dirty="0"/>
          </a:p>
        </p:txBody>
      </p:sp>
      <p:sp>
        <p:nvSpPr>
          <p:cNvPr id="3" name="Content Placeholder 2"/>
          <p:cNvSpPr>
            <a:spLocks noGrp="1"/>
          </p:cNvSpPr>
          <p:nvPr>
            <p:ph idx="1"/>
          </p:nvPr>
        </p:nvSpPr>
        <p:spPr>
          <a:xfrm>
            <a:off x="795130" y="738809"/>
            <a:ext cx="8239539" cy="5125278"/>
          </a:xfrm>
        </p:spPr>
        <p:txBody>
          <a:bodyPr>
            <a:noAutofit/>
          </a:bodyPr>
          <a:lstStyle/>
          <a:p>
            <a:r>
              <a:rPr lang="en-US" sz="2800" b="1" dirty="0" smtClean="0">
                <a:solidFill>
                  <a:schemeClr val="tx1"/>
                </a:solidFill>
              </a:rPr>
              <a:t>Your proficiency depends on your operation, glider, objectives, and mindset</a:t>
            </a:r>
            <a:r>
              <a:rPr lang="en-US" sz="2800" b="1" dirty="0"/>
              <a:t> </a:t>
            </a:r>
            <a:r>
              <a:rPr lang="en-US" sz="2800" b="1" dirty="0" smtClean="0"/>
              <a:t/>
            </a:r>
            <a:br>
              <a:rPr lang="en-US" sz="2800" b="1" dirty="0" smtClean="0"/>
            </a:br>
            <a:r>
              <a:rPr lang="en-US" sz="2800" b="1" dirty="0" smtClean="0">
                <a:solidFill>
                  <a:schemeClr val="tx1"/>
                </a:solidFill>
              </a:rPr>
              <a:t>EVERY TIME YOU FLY</a:t>
            </a:r>
          </a:p>
          <a:p>
            <a:r>
              <a:rPr lang="en-US" sz="2800" b="1" dirty="0" smtClean="0">
                <a:solidFill>
                  <a:schemeClr val="tx1"/>
                </a:solidFill>
              </a:rPr>
              <a:t>Most “great” pilots will float between 3 and 4, and are constantly working to be in the “4-zone”</a:t>
            </a:r>
          </a:p>
          <a:p>
            <a:r>
              <a:rPr lang="en-US" sz="2800" b="1" dirty="0" smtClean="0">
                <a:solidFill>
                  <a:schemeClr val="tx1"/>
                </a:solidFill>
              </a:rPr>
              <a:t>This is achieved though setting skill-based GOALS that </a:t>
            </a:r>
            <a:r>
              <a:rPr lang="en-US" sz="2800" b="1" i="1" dirty="0" smtClean="0">
                <a:solidFill>
                  <a:schemeClr val="tx1"/>
                </a:solidFill>
              </a:rPr>
              <a:t>iterate</a:t>
            </a:r>
            <a:r>
              <a:rPr lang="en-US" sz="2800" b="1" dirty="0" smtClean="0">
                <a:solidFill>
                  <a:schemeClr val="tx1"/>
                </a:solidFill>
              </a:rPr>
              <a:t> as a pilots develops</a:t>
            </a:r>
            <a:endParaRPr lang="en-US" sz="2800" b="1" dirty="0">
              <a:solidFill>
                <a:schemeClr val="tx1"/>
              </a:solidFill>
            </a:endParaRPr>
          </a:p>
        </p:txBody>
      </p:sp>
    </p:spTree>
    <p:extLst>
      <p:ext uri="{BB962C8B-B14F-4D97-AF65-F5344CB8AC3E}">
        <p14:creationId xmlns:p14="http://schemas.microsoft.com/office/powerpoint/2010/main" val="36137395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258418"/>
            <a:ext cx="7704667" cy="844825"/>
          </a:xfrm>
        </p:spPr>
        <p:txBody>
          <a:bodyPr>
            <a:normAutofit fontScale="90000"/>
          </a:bodyPr>
          <a:lstStyle/>
          <a:p>
            <a:r>
              <a:rPr lang="en-US" sz="4800" b="1" dirty="0" smtClean="0"/>
              <a:t>Setting SMART Soaring Goals</a:t>
            </a:r>
            <a:endParaRPr lang="en-US" sz="4800" b="1" dirty="0"/>
          </a:p>
        </p:txBody>
      </p:sp>
      <p:sp>
        <p:nvSpPr>
          <p:cNvPr id="3" name="Content Placeholder 2"/>
          <p:cNvSpPr>
            <a:spLocks noGrp="1"/>
          </p:cNvSpPr>
          <p:nvPr>
            <p:ph idx="1"/>
          </p:nvPr>
        </p:nvSpPr>
        <p:spPr>
          <a:xfrm>
            <a:off x="982132" y="1136373"/>
            <a:ext cx="7704667" cy="1000540"/>
          </a:xfrm>
        </p:spPr>
        <p:txBody>
          <a:bodyPr/>
          <a:lstStyle/>
          <a:p>
            <a:pPr marL="0" indent="0">
              <a:buNone/>
            </a:pPr>
            <a:r>
              <a:rPr lang="en-US" sz="5400" b="1" dirty="0" smtClean="0"/>
              <a:t>S</a:t>
            </a:r>
            <a:r>
              <a:rPr lang="en-US" sz="4000" dirty="0" smtClean="0"/>
              <a:t>PECIFIC</a:t>
            </a:r>
            <a:r>
              <a:rPr lang="en-US" dirty="0" smtClean="0"/>
              <a:t> – Well Defined and to the point</a:t>
            </a:r>
            <a:endParaRPr lang="en-US" dirty="0"/>
          </a:p>
        </p:txBody>
      </p:sp>
      <p:sp>
        <p:nvSpPr>
          <p:cNvPr id="4" name="Content Placeholder 2"/>
          <p:cNvSpPr txBox="1">
            <a:spLocks/>
          </p:cNvSpPr>
          <p:nvPr/>
        </p:nvSpPr>
        <p:spPr>
          <a:xfrm>
            <a:off x="982132" y="1885121"/>
            <a:ext cx="7704667" cy="1000540"/>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buFont typeface="Arial"/>
              <a:buNone/>
            </a:pPr>
            <a:r>
              <a:rPr lang="en-US" sz="5400" b="1" dirty="0" smtClean="0"/>
              <a:t>M</a:t>
            </a:r>
            <a:r>
              <a:rPr lang="en-US" sz="4000" dirty="0" smtClean="0"/>
              <a:t>EASURABLE</a:t>
            </a:r>
            <a:r>
              <a:rPr lang="en-US" dirty="0" smtClean="0"/>
              <a:t> – Quantifiable end states are key!</a:t>
            </a:r>
            <a:endParaRPr lang="en-US" dirty="0"/>
          </a:p>
        </p:txBody>
      </p:sp>
      <p:sp>
        <p:nvSpPr>
          <p:cNvPr id="5" name="Content Placeholder 2"/>
          <p:cNvSpPr txBox="1">
            <a:spLocks/>
          </p:cNvSpPr>
          <p:nvPr/>
        </p:nvSpPr>
        <p:spPr>
          <a:xfrm>
            <a:off x="982132" y="2633869"/>
            <a:ext cx="8052538" cy="1000540"/>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buFont typeface="Arial"/>
              <a:buNone/>
            </a:pPr>
            <a:r>
              <a:rPr lang="en-US" sz="5400" b="1" dirty="0" smtClean="0"/>
              <a:t>A</a:t>
            </a:r>
            <a:r>
              <a:rPr lang="en-US" sz="4000" dirty="0" smtClean="0"/>
              <a:t>CHIEVABLE</a:t>
            </a:r>
            <a:r>
              <a:rPr lang="en-US" dirty="0" smtClean="0"/>
              <a:t> – Realistic, </a:t>
            </a:r>
            <a:r>
              <a:rPr lang="en-US" dirty="0"/>
              <a:t>y</a:t>
            </a:r>
            <a:r>
              <a:rPr lang="en-US" dirty="0" smtClean="0"/>
              <a:t>et Challenging – be proud</a:t>
            </a:r>
            <a:endParaRPr lang="en-US" dirty="0"/>
          </a:p>
        </p:txBody>
      </p:sp>
      <p:sp>
        <p:nvSpPr>
          <p:cNvPr id="6" name="Content Placeholder 2"/>
          <p:cNvSpPr txBox="1">
            <a:spLocks/>
          </p:cNvSpPr>
          <p:nvPr/>
        </p:nvSpPr>
        <p:spPr>
          <a:xfrm>
            <a:off x="982131" y="3415747"/>
            <a:ext cx="8241381" cy="1000540"/>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buFont typeface="Arial"/>
              <a:buNone/>
            </a:pPr>
            <a:r>
              <a:rPr lang="en-US" sz="5400" b="1" dirty="0" smtClean="0"/>
              <a:t>R</a:t>
            </a:r>
            <a:r>
              <a:rPr lang="en-US" sz="4000" dirty="0" smtClean="0"/>
              <a:t>ELEVANT</a:t>
            </a:r>
            <a:r>
              <a:rPr lang="en-US" dirty="0" smtClean="0"/>
              <a:t> – Use your goals to achieve your ambitions</a:t>
            </a:r>
            <a:endParaRPr lang="en-US" dirty="0"/>
          </a:p>
        </p:txBody>
      </p:sp>
      <p:sp>
        <p:nvSpPr>
          <p:cNvPr id="7" name="Content Placeholder 2"/>
          <p:cNvSpPr txBox="1">
            <a:spLocks/>
          </p:cNvSpPr>
          <p:nvPr/>
        </p:nvSpPr>
        <p:spPr>
          <a:xfrm>
            <a:off x="982131" y="4197625"/>
            <a:ext cx="8241381" cy="1000540"/>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buFont typeface="Arial"/>
              <a:buNone/>
            </a:pPr>
            <a:r>
              <a:rPr lang="en-US" sz="5400" b="1" dirty="0" smtClean="0"/>
              <a:t>T</a:t>
            </a:r>
            <a:r>
              <a:rPr lang="en-US" sz="4000" dirty="0" smtClean="0"/>
              <a:t>IME-BASED</a:t>
            </a:r>
            <a:r>
              <a:rPr lang="en-US" dirty="0" smtClean="0"/>
              <a:t> – Establish Urgency for planning</a:t>
            </a:r>
            <a:endParaRPr lang="en-US" dirty="0"/>
          </a:p>
        </p:txBody>
      </p:sp>
    </p:spTree>
    <p:extLst>
      <p:ext uri="{BB962C8B-B14F-4D97-AF65-F5344CB8AC3E}">
        <p14:creationId xmlns:p14="http://schemas.microsoft.com/office/powerpoint/2010/main" val="34473204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6913" y="-367748"/>
            <a:ext cx="7704667" cy="1981200"/>
          </a:xfrm>
        </p:spPr>
        <p:txBody>
          <a:bodyPr/>
          <a:lstStyle/>
          <a:p>
            <a:r>
              <a:rPr lang="en-US" dirty="0" smtClean="0"/>
              <a:t>EXAMPLE – PROVING GROUNDS!</a:t>
            </a:r>
            <a:endParaRPr lang="en-US" dirty="0"/>
          </a:p>
        </p:txBody>
      </p:sp>
      <p:pic>
        <p:nvPicPr>
          <p:cNvPr id="4" name="Content Placeholder 3"/>
          <p:cNvPicPr>
            <a:picLocks noGrp="1" noChangeAspect="1"/>
          </p:cNvPicPr>
          <p:nvPr>
            <p:ph idx="1"/>
          </p:nvPr>
        </p:nvPicPr>
        <p:blipFill rotWithShape="1">
          <a:blip r:embed="rId2"/>
          <a:srcRect l="-224" t="54497" r="224" b="145"/>
          <a:stretch/>
        </p:blipFill>
        <p:spPr>
          <a:xfrm>
            <a:off x="4519755" y="961884"/>
            <a:ext cx="4444891" cy="3106877"/>
          </a:xfrm>
          <a:prstGeom prst="rect">
            <a:avLst/>
          </a:prstGeom>
        </p:spPr>
      </p:pic>
      <p:pic>
        <p:nvPicPr>
          <p:cNvPr id="5" name="Picture 4"/>
          <p:cNvPicPr>
            <a:picLocks noChangeAspect="1"/>
          </p:cNvPicPr>
          <p:nvPr/>
        </p:nvPicPr>
        <p:blipFill rotWithShape="1">
          <a:blip r:embed="rId2"/>
          <a:srcRect b="45129"/>
          <a:stretch/>
        </p:blipFill>
        <p:spPr>
          <a:xfrm>
            <a:off x="938070" y="927653"/>
            <a:ext cx="3714750" cy="3141108"/>
          </a:xfrm>
          <a:prstGeom prst="rect">
            <a:avLst/>
          </a:prstGeom>
        </p:spPr>
      </p:pic>
      <p:sp>
        <p:nvSpPr>
          <p:cNvPr id="6" name="Content Placeholder 2"/>
          <p:cNvSpPr txBox="1">
            <a:spLocks/>
          </p:cNvSpPr>
          <p:nvPr/>
        </p:nvSpPr>
        <p:spPr>
          <a:xfrm>
            <a:off x="1126913" y="4102992"/>
            <a:ext cx="8239539" cy="2136913"/>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r>
              <a:rPr lang="en-US" sz="2800" b="1" dirty="0" smtClean="0"/>
              <a:t>SMART GOAL: To complete the “Walter” Task in the club 1-34 by Labor Day</a:t>
            </a:r>
          </a:p>
          <a:p>
            <a:pPr marL="0" indent="0">
              <a:buNone/>
            </a:pPr>
            <a:endParaRPr lang="en-US" sz="2800" b="1" dirty="0"/>
          </a:p>
          <a:p>
            <a:pPr marL="0" indent="0">
              <a:buNone/>
            </a:pPr>
            <a:r>
              <a:rPr lang="en-US" sz="2800" b="1" dirty="0" smtClean="0"/>
              <a:t>…and now what? </a:t>
            </a:r>
          </a:p>
        </p:txBody>
      </p:sp>
    </p:spTree>
    <p:extLst>
      <p:ext uri="{BB962C8B-B14F-4D97-AF65-F5344CB8AC3E}">
        <p14:creationId xmlns:p14="http://schemas.microsoft.com/office/powerpoint/2010/main" val="17899172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51</TotalTime>
  <Words>528</Words>
  <Application>Microsoft Office PowerPoint</Application>
  <PresentationFormat>On-screen Show (4:3)</PresentationFormat>
  <Paragraphs>44</Paragraphs>
  <Slides>11</Slides>
  <Notes>5</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Parallax</vt:lpstr>
      <vt:lpstr>Setting Goals  for safer  (and more rewarding)  Flying</vt:lpstr>
      <vt:lpstr> A Pilot’s Four Levels of Competency</vt:lpstr>
      <vt:lpstr>PowerPoint Presentation</vt:lpstr>
      <vt:lpstr>PowerPoint Presentation</vt:lpstr>
      <vt:lpstr>PowerPoint Presentation</vt:lpstr>
      <vt:lpstr>PowerPoint Presentation</vt:lpstr>
      <vt:lpstr>Which Type are you?</vt:lpstr>
      <vt:lpstr>Setting SMART Soaring Goals</vt:lpstr>
      <vt:lpstr>EXAMPLE – PROVING GROUNDS!</vt:lpstr>
      <vt:lpstr>…Now We Start Questioning</vt:lpstr>
      <vt:lpstr>Questions?</vt:lpstr>
    </vt:vector>
  </TitlesOfParts>
  <Company>U.S. Air Force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Soaring goals for safer (and more fun) Flying</dc:title>
  <dc:creator>GIACOMO, CHRISTOPHER Capt USAF AFMC AFRL/RIGD</dc:creator>
  <cp:lastModifiedBy>Alasdair</cp:lastModifiedBy>
  <cp:revision>7</cp:revision>
  <dcterms:created xsi:type="dcterms:W3CDTF">2021-03-29T00:07:07Z</dcterms:created>
  <dcterms:modified xsi:type="dcterms:W3CDTF">2021-04-03T23:06:37Z</dcterms:modified>
</cp:coreProperties>
</file>