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9" r:id="rId3"/>
    <p:sldId id="260" r:id="rId4"/>
    <p:sldId id="265" r:id="rId5"/>
    <p:sldId id="263" r:id="rId6"/>
    <p:sldId id="261" r:id="rId7"/>
    <p:sldId id="258" r:id="rId8"/>
    <p:sldId id="262" r:id="rId9"/>
    <p:sldId id="276" r:id="rId10"/>
    <p:sldId id="277" r:id="rId11"/>
    <p:sldId id="278" r:id="rId12"/>
    <p:sldId id="279" r:id="rId13"/>
    <p:sldId id="280" r:id="rId14"/>
    <p:sldId id="281" r:id="rId15"/>
    <p:sldId id="273" r:id="rId16"/>
    <p:sldId id="274" r:id="rId17"/>
    <p:sldId id="275" r:id="rId18"/>
    <p:sldId id="282" r:id="rId19"/>
    <p:sldId id="283" r:id="rId20"/>
    <p:sldId id="271" r:id="rId21"/>
    <p:sldId id="284" r:id="rId22"/>
    <p:sldId id="268" r:id="rId23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9689CF97-685D-44C1-9E23-DA240E1B67EB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C7762146-BF20-4DDB-8358-FF8ECD41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02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1" t="5584" r="17801" b="7155"/>
          <a:stretch/>
        </p:blipFill>
        <p:spPr>
          <a:xfrm>
            <a:off x="7696200" y="228600"/>
            <a:ext cx="1274674" cy="1295400"/>
          </a:xfrm>
          <a:prstGeom prst="ellipse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00EDD1-3886-4A0C-B608-66967D2FAB62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survs.com/survey/x1hsawyqz4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1890" y="1676400"/>
            <a:ext cx="820491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Spring </a:t>
            </a:r>
            <a:r>
              <a:rPr lang="en-US" dirty="0"/>
              <a:t>Reminders: </a:t>
            </a:r>
            <a:br>
              <a:rPr lang="en-US" dirty="0"/>
            </a:br>
            <a:r>
              <a:rPr lang="en-US" dirty="0" smtClean="0"/>
              <a:t> - Currency </a:t>
            </a:r>
            <a:r>
              <a:rPr lang="en-US" dirty="0"/>
              <a:t>vs. </a:t>
            </a:r>
            <a:r>
              <a:rPr lang="en-US" dirty="0" smtClean="0"/>
              <a:t>Proficiency</a:t>
            </a:r>
            <a:br>
              <a:rPr lang="en-US" dirty="0" smtClean="0"/>
            </a:br>
            <a:r>
              <a:rPr lang="en-US" dirty="0" smtClean="0"/>
              <a:t> - ADM &amp; Risk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Alasdair Crawford, CFIG</a:t>
            </a:r>
          </a:p>
          <a:p>
            <a:r>
              <a:rPr lang="en-US" dirty="0"/>
              <a:t>NESA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1" t="5584" r="17801" b="7155"/>
          <a:stretch/>
        </p:blipFill>
        <p:spPr>
          <a:xfrm>
            <a:off x="7696201" y="235530"/>
            <a:ext cx="1274675" cy="1295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867083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about </a:t>
            </a:r>
            <a:r>
              <a:rPr lang="en-US" dirty="0" smtClean="0"/>
              <a:t>Risk </a:t>
            </a: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can’t eliminate all risk from our sport, but we can manage it;</a:t>
            </a:r>
          </a:p>
          <a:p>
            <a:pPr lvl="1"/>
            <a:r>
              <a:rPr lang="en-US" b="1" dirty="0" smtClean="0"/>
              <a:t>P – Pilot</a:t>
            </a:r>
          </a:p>
          <a:p>
            <a:pPr lvl="2"/>
            <a:r>
              <a:rPr lang="en-US" b="1" dirty="0" smtClean="0"/>
              <a:t>I – Illness</a:t>
            </a:r>
          </a:p>
          <a:p>
            <a:pPr lvl="2"/>
            <a:r>
              <a:rPr lang="en-US" b="1" dirty="0" smtClean="0"/>
              <a:t>M – Medication</a:t>
            </a:r>
          </a:p>
          <a:p>
            <a:pPr lvl="2"/>
            <a:r>
              <a:rPr lang="en-US" b="1" dirty="0" smtClean="0"/>
              <a:t>S – Stress (problems?, personal?, job?, family?)</a:t>
            </a:r>
          </a:p>
          <a:p>
            <a:pPr lvl="2"/>
            <a:r>
              <a:rPr lang="en-US" b="1" dirty="0" smtClean="0"/>
              <a:t>A – Alcohol – Booze in last 8,12,24 hours?</a:t>
            </a:r>
          </a:p>
          <a:p>
            <a:pPr lvl="2"/>
            <a:r>
              <a:rPr lang="en-US" b="1" dirty="0" smtClean="0"/>
              <a:t>F – Fatigue – How tired are you?</a:t>
            </a:r>
          </a:p>
          <a:p>
            <a:pPr lvl="2"/>
            <a:r>
              <a:rPr lang="en-US" b="1" dirty="0" smtClean="0"/>
              <a:t>E – Eating  Energy levels?</a:t>
            </a:r>
          </a:p>
          <a:p>
            <a:pPr lvl="2"/>
            <a:r>
              <a:rPr lang="en-US" b="1" dirty="0" smtClean="0"/>
              <a:t>R – </a:t>
            </a:r>
            <a:r>
              <a:rPr lang="en-US" b="1" dirty="0" err="1" smtClean="0"/>
              <a:t>Recency</a:t>
            </a:r>
            <a:r>
              <a:rPr lang="en-US" b="1" dirty="0" smtClean="0"/>
              <a:t> of experience/Rustiness.</a:t>
            </a:r>
            <a:endParaRPr lang="en-US" b="1" dirty="0" smtClean="0"/>
          </a:p>
          <a:p>
            <a:pPr lvl="1"/>
            <a:r>
              <a:rPr lang="en-US" dirty="0" smtClean="0"/>
              <a:t>A – Aircraft</a:t>
            </a:r>
          </a:p>
          <a:p>
            <a:pPr lvl="1"/>
            <a:r>
              <a:rPr lang="en-US" dirty="0" smtClean="0"/>
              <a:t>V – </a:t>
            </a:r>
            <a:r>
              <a:rPr lang="en-US" dirty="0" err="1" smtClean="0"/>
              <a:t>enVironment</a:t>
            </a:r>
            <a:endParaRPr lang="en-US" dirty="0" smtClean="0"/>
          </a:p>
          <a:p>
            <a:pPr lvl="1"/>
            <a:r>
              <a:rPr lang="en-US" dirty="0" smtClean="0"/>
              <a:t>E – external pressures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788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about Risk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can’t eliminate all risk from our sport, but we can manage it;</a:t>
            </a:r>
          </a:p>
          <a:p>
            <a:pPr lvl="1"/>
            <a:r>
              <a:rPr lang="en-US" dirty="0" smtClean="0"/>
              <a:t>P – Pilot</a:t>
            </a:r>
          </a:p>
          <a:p>
            <a:pPr lvl="1"/>
            <a:r>
              <a:rPr lang="en-US" b="1" dirty="0" smtClean="0"/>
              <a:t>A – Aircraft</a:t>
            </a:r>
          </a:p>
          <a:p>
            <a:pPr lvl="2"/>
            <a:r>
              <a:rPr lang="en-US" b="1" dirty="0" smtClean="0"/>
              <a:t>Performance limitations</a:t>
            </a:r>
          </a:p>
          <a:p>
            <a:pPr lvl="2"/>
            <a:r>
              <a:rPr lang="en-US" b="1" dirty="0" smtClean="0"/>
              <a:t>Equipment </a:t>
            </a:r>
            <a:endParaRPr lang="en-US" b="1" dirty="0" smtClean="0"/>
          </a:p>
          <a:p>
            <a:pPr lvl="3"/>
            <a:r>
              <a:rPr lang="en-US" b="1" dirty="0" smtClean="0"/>
              <a:t>E.g. </a:t>
            </a:r>
            <a:r>
              <a:rPr lang="en-US" b="1" dirty="0" smtClean="0"/>
              <a:t>familiarity</a:t>
            </a:r>
            <a:r>
              <a:rPr lang="en-US" b="1" dirty="0" smtClean="0"/>
              <a:t>, suitability, </a:t>
            </a:r>
            <a:r>
              <a:rPr lang="en-US" b="1" dirty="0" smtClean="0"/>
              <a:t>understanding, ELT/PLB tests/registrations, 180 day Parachute repack, Transponder, current airspace &amp; turn-point databases etc.</a:t>
            </a:r>
            <a:endParaRPr lang="en-US" b="1" dirty="0" smtClean="0"/>
          </a:p>
          <a:p>
            <a:pPr lvl="2"/>
            <a:r>
              <a:rPr lang="en-US" b="1" dirty="0" smtClean="0"/>
              <a:t>Airworthiness</a:t>
            </a:r>
          </a:p>
          <a:p>
            <a:pPr lvl="2"/>
            <a:r>
              <a:rPr lang="en-US" b="1" dirty="0" smtClean="0"/>
              <a:t>Suitability for the mission</a:t>
            </a:r>
          </a:p>
          <a:p>
            <a:pPr lvl="2"/>
            <a:r>
              <a:rPr lang="en-US" b="1" dirty="0" smtClean="0"/>
              <a:t>Familiarity/experience in </a:t>
            </a:r>
            <a:r>
              <a:rPr lang="en-US" b="1" dirty="0" smtClean="0"/>
              <a:t>type (New glider to you?)</a:t>
            </a:r>
            <a:endParaRPr lang="en-US" b="1" dirty="0" smtClean="0"/>
          </a:p>
          <a:p>
            <a:pPr lvl="1"/>
            <a:r>
              <a:rPr lang="en-US" dirty="0" smtClean="0"/>
              <a:t>V – </a:t>
            </a:r>
            <a:r>
              <a:rPr lang="en-US" dirty="0" err="1" smtClean="0"/>
              <a:t>enVironment</a:t>
            </a:r>
            <a:endParaRPr lang="en-US" dirty="0" smtClean="0"/>
          </a:p>
          <a:p>
            <a:pPr lvl="1"/>
            <a:r>
              <a:rPr lang="en-US" dirty="0" smtClean="0"/>
              <a:t>E – external pressures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973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about Risk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can’t eliminate all risk from our sport, but we can manage it;</a:t>
            </a:r>
          </a:p>
          <a:p>
            <a:pPr lvl="1"/>
            <a:r>
              <a:rPr lang="en-US" dirty="0" smtClean="0"/>
              <a:t>P – Pilot</a:t>
            </a:r>
          </a:p>
          <a:p>
            <a:pPr lvl="1"/>
            <a:r>
              <a:rPr lang="en-US" dirty="0" smtClean="0"/>
              <a:t>A – Aircraft</a:t>
            </a:r>
          </a:p>
          <a:p>
            <a:pPr lvl="1"/>
            <a:r>
              <a:rPr lang="en-US" b="1" dirty="0" smtClean="0"/>
              <a:t>V – </a:t>
            </a:r>
            <a:r>
              <a:rPr lang="en-US" b="1" dirty="0" err="1" smtClean="0"/>
              <a:t>enVironment</a:t>
            </a:r>
            <a:endParaRPr lang="en-US" b="1" dirty="0" smtClean="0"/>
          </a:p>
          <a:p>
            <a:pPr lvl="2"/>
            <a:r>
              <a:rPr lang="en-US" b="1" dirty="0" smtClean="0"/>
              <a:t>Weather</a:t>
            </a:r>
          </a:p>
          <a:p>
            <a:pPr lvl="2"/>
            <a:r>
              <a:rPr lang="en-US" b="1" dirty="0" smtClean="0"/>
              <a:t>Terrain</a:t>
            </a:r>
          </a:p>
          <a:p>
            <a:pPr lvl="2"/>
            <a:r>
              <a:rPr lang="en-US" b="1" dirty="0" smtClean="0"/>
              <a:t>Airspace (challenges for flight/understanding of rules</a:t>
            </a:r>
            <a:r>
              <a:rPr lang="en-US" b="1" dirty="0" smtClean="0"/>
              <a:t>)</a:t>
            </a:r>
          </a:p>
          <a:p>
            <a:pPr lvl="3"/>
            <a:r>
              <a:rPr lang="en-US" sz="1400" b="1" dirty="0" smtClean="0"/>
              <a:t>e.g. Class D, MOA’s etc., TMOA (Chugs)</a:t>
            </a:r>
            <a:endParaRPr lang="en-US" sz="1400" b="1" dirty="0" smtClean="0"/>
          </a:p>
          <a:p>
            <a:pPr lvl="2"/>
            <a:r>
              <a:rPr lang="en-US" b="1" dirty="0" smtClean="0"/>
              <a:t>Airport</a:t>
            </a:r>
          </a:p>
          <a:p>
            <a:pPr lvl="1"/>
            <a:r>
              <a:rPr lang="en-US" dirty="0" smtClean="0"/>
              <a:t>E – external pressures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433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about Risk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can’t eliminate all risk from our sport, but we can manage it;</a:t>
            </a:r>
          </a:p>
          <a:p>
            <a:pPr lvl="1"/>
            <a:r>
              <a:rPr lang="en-US" dirty="0" smtClean="0"/>
              <a:t>P – Pilot</a:t>
            </a:r>
          </a:p>
          <a:p>
            <a:pPr lvl="1"/>
            <a:r>
              <a:rPr lang="en-US" dirty="0" smtClean="0"/>
              <a:t>A – Aircraft</a:t>
            </a:r>
          </a:p>
          <a:p>
            <a:pPr lvl="1"/>
            <a:r>
              <a:rPr lang="en-US" dirty="0" smtClean="0"/>
              <a:t>V – </a:t>
            </a:r>
            <a:r>
              <a:rPr lang="en-US" dirty="0" err="1" smtClean="0"/>
              <a:t>enVironment</a:t>
            </a:r>
            <a:endParaRPr lang="en-US" dirty="0" smtClean="0"/>
          </a:p>
          <a:p>
            <a:pPr lvl="1"/>
            <a:r>
              <a:rPr lang="en-US" b="1" dirty="0" smtClean="0"/>
              <a:t>E – external pressures</a:t>
            </a:r>
          </a:p>
          <a:p>
            <a:pPr lvl="2"/>
            <a:r>
              <a:rPr lang="en-US" b="1" dirty="0" smtClean="0"/>
              <a:t>Later commitments with family and friends</a:t>
            </a:r>
          </a:p>
          <a:p>
            <a:pPr lvl="2"/>
            <a:r>
              <a:rPr lang="en-US" b="1" dirty="0" smtClean="0"/>
              <a:t>Desire or peer pressure to complete the task</a:t>
            </a:r>
          </a:p>
          <a:p>
            <a:pPr lvl="3"/>
            <a:r>
              <a:rPr lang="en-US" b="1" dirty="0" smtClean="0"/>
              <a:t>It’s always worked out in the past/no place to land</a:t>
            </a:r>
          </a:p>
          <a:p>
            <a:pPr lvl="2"/>
            <a:r>
              <a:rPr lang="en-US" b="1" dirty="0" smtClean="0"/>
              <a:t>Need to get the flight in before weather arrives</a:t>
            </a:r>
          </a:p>
          <a:p>
            <a:pPr lvl="2"/>
            <a:r>
              <a:rPr lang="en-US" b="1" dirty="0" smtClean="0"/>
              <a:t>Badges, OLC points etc.</a:t>
            </a:r>
          </a:p>
          <a:p>
            <a:pPr lvl="2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8773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about Risk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</a:p>
          <a:p>
            <a:pPr lvl="1"/>
            <a:r>
              <a:rPr lang="en-US" dirty="0" smtClean="0"/>
              <a:t>P – Pilot</a:t>
            </a:r>
          </a:p>
          <a:p>
            <a:pPr lvl="1"/>
            <a:r>
              <a:rPr lang="en-US" dirty="0" smtClean="0"/>
              <a:t>A – Aircraft</a:t>
            </a:r>
          </a:p>
          <a:p>
            <a:pPr lvl="1"/>
            <a:r>
              <a:rPr lang="en-US" dirty="0" smtClean="0"/>
              <a:t>V – </a:t>
            </a:r>
            <a:r>
              <a:rPr lang="en-US" dirty="0" err="1" smtClean="0"/>
              <a:t>enVironment</a:t>
            </a:r>
            <a:endParaRPr lang="en-US" dirty="0" smtClean="0"/>
          </a:p>
          <a:p>
            <a:pPr lvl="1"/>
            <a:r>
              <a:rPr lang="en-US" dirty="0" smtClean="0"/>
              <a:t>E – external pressures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4953000" y="2514600"/>
            <a:ext cx="228600" cy="1143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4937760" y="3837549"/>
            <a:ext cx="228600" cy="27725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689" y="2791149"/>
            <a:ext cx="3429000" cy="589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665350"/>
            <a:ext cx="3316214" cy="687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37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Scenarios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015" y="1935163"/>
            <a:ext cx="704597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469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81200"/>
            <a:ext cx="7391400" cy="458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57400"/>
            <a:ext cx="752475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5752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57400"/>
            <a:ext cx="752475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667000"/>
            <a:ext cx="7524750" cy="2971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03484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PAVE Analysis and Mitigation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416" y="2043615"/>
            <a:ext cx="6935168" cy="417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7775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vs. Proficient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are </a:t>
            </a:r>
            <a:r>
              <a:rPr lang="en-US" dirty="0" smtClean="0"/>
              <a:t>all </a:t>
            </a:r>
            <a:r>
              <a:rPr lang="en-US" dirty="0"/>
              <a:t>looking forward to the upcoming season;</a:t>
            </a:r>
          </a:p>
          <a:p>
            <a:r>
              <a:rPr lang="en-US" dirty="0"/>
              <a:t>Spring often offers some fantastic soaring and “strong” conditions;</a:t>
            </a:r>
          </a:p>
          <a:p>
            <a:r>
              <a:rPr lang="en-US" dirty="0"/>
              <a:t>Are we ready?</a:t>
            </a:r>
          </a:p>
          <a:p>
            <a:pPr lvl="1"/>
            <a:r>
              <a:rPr lang="en-US" dirty="0"/>
              <a:t>Our ships have been tucked away for the winter and equally, so have we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Many of us flew very little or not at all last year due as a result of COVID;</a:t>
            </a:r>
          </a:p>
          <a:p>
            <a:pPr lvl="1"/>
            <a:r>
              <a:rPr lang="en-US" dirty="0" smtClean="0"/>
              <a:t>Most of us will begin this season Rusty.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80659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>
            <a:normAutofit fontScale="85000" lnSpcReduction="2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i="1" dirty="0"/>
              <a:t>Most of us have not </a:t>
            </a:r>
            <a:r>
              <a:rPr lang="en-US" i="1" dirty="0" smtClean="0"/>
              <a:t>flown or not flown gliders </a:t>
            </a:r>
            <a:r>
              <a:rPr lang="en-US" i="1" dirty="0"/>
              <a:t>in a while;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1" dirty="0"/>
              <a:t>Make sure you have </a:t>
            </a:r>
            <a:r>
              <a:rPr lang="en-US" b="1" dirty="0" smtClean="0"/>
              <a:t>the </a:t>
            </a:r>
            <a:r>
              <a:rPr lang="en-US" b="1" u="sng" dirty="0"/>
              <a:t>regulatory and club requirements </a:t>
            </a:r>
            <a:r>
              <a:rPr lang="en-US" dirty="0"/>
              <a:t>met;</a:t>
            </a:r>
          </a:p>
          <a:p>
            <a:pPr marL="61722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Currency requirements are a legal minimum only. They do not guarantee we are safe or safe for the particular upcoming flight/mission;</a:t>
            </a:r>
          </a:p>
          <a:p>
            <a:pPr marL="61722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Club rules </a:t>
            </a:r>
            <a:r>
              <a:rPr lang="en-US" b="1" i="1" dirty="0"/>
              <a:t>require</a:t>
            </a:r>
            <a:r>
              <a:rPr lang="en-US" dirty="0"/>
              <a:t> you to take a spring check-flight with an instructor before flying club equipment;</a:t>
            </a:r>
          </a:p>
          <a:p>
            <a:pPr marL="61722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In the past the club recommended you take a Spring check-flight even if you fly your own ship. </a:t>
            </a:r>
            <a:r>
              <a:rPr lang="en-US" u="sng" dirty="0" smtClean="0"/>
              <a:t>Now that NESA is the tow provider it is mandatory.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1" dirty="0" smtClean="0"/>
              <a:t>Exercise </a:t>
            </a:r>
            <a:r>
              <a:rPr lang="en-US" b="1" dirty="0"/>
              <a:t>good </a:t>
            </a:r>
            <a:r>
              <a:rPr lang="en-US" b="1" dirty="0" smtClean="0"/>
              <a:t>ADM with respect to Risk Management</a:t>
            </a:r>
            <a:r>
              <a:rPr lang="en-US" dirty="0" smtClean="0"/>
              <a:t>. </a:t>
            </a:r>
          </a:p>
          <a:p>
            <a:pPr marL="61722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Most soaring accidents are a result of judgment/decision failure not aircraft failure; </a:t>
            </a:r>
            <a:endParaRPr lang="en-US" dirty="0"/>
          </a:p>
          <a:p>
            <a:pPr marL="617220" lvl="2" indent="-342900">
              <a:buFont typeface="Arial" panose="020B0604020202020204" pitchFamily="34" charset="0"/>
              <a:buChar char="•"/>
            </a:pPr>
            <a:r>
              <a:rPr lang="en-US" dirty="0"/>
              <a:t>Think through the P.A.V.E. factors and confirm that you are safe to fly your planned mission given todays conditions;</a:t>
            </a:r>
          </a:p>
          <a:p>
            <a:pPr marL="617220" lvl="2" indent="-342900">
              <a:buFont typeface="Arial" panose="020B0604020202020204" pitchFamily="34" charset="0"/>
              <a:buChar char="•"/>
            </a:pPr>
            <a:r>
              <a:rPr lang="en-US" dirty="0"/>
              <a:t>Set conservative early season personal minimums and adhere to them;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1" dirty="0"/>
              <a:t>If you have any doubts talk to one of the club instructors and/or consider taking a flight with them</a:t>
            </a:r>
            <a:r>
              <a:rPr lang="en-US" dirty="0"/>
              <a:t>;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Have a safe and fun flying season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63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 and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Quick Survey</a:t>
            </a:r>
          </a:p>
          <a:p>
            <a:pPr lvl="1"/>
            <a:r>
              <a:rPr lang="en-US" dirty="0" smtClean="0"/>
              <a:t>Please open the CHAT window.  There is a link survey link (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survs.com/survey/x1hsawyqz4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We would like club members to complete the survey (4 questions) to help us understand everyone's currency and immediate needs  - flight reviews, Rusty pilot reviews etc. so that we can get everyone’s needs on scheduled and addressed and get you back to flying;</a:t>
            </a:r>
            <a:endParaRPr lang="en-US" dirty="0"/>
          </a:p>
          <a:p>
            <a:r>
              <a:rPr lang="en-US" dirty="0" smtClean="0"/>
              <a:t>Q&amp;A</a:t>
            </a:r>
          </a:p>
          <a:p>
            <a:pPr lvl="1"/>
            <a:r>
              <a:rPr lang="en-US" dirty="0" smtClean="0"/>
              <a:t>Meeting will now be placed in a brief Q&amp;A session.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6215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Lets have a safe &amp; fun Season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NESA CFIG’s</a:t>
            </a:r>
          </a:p>
          <a:p>
            <a:pPr lvl="1"/>
            <a:r>
              <a:rPr lang="en-US" dirty="0"/>
              <a:t>Jerry Smith</a:t>
            </a:r>
          </a:p>
          <a:p>
            <a:pPr lvl="1"/>
            <a:r>
              <a:rPr lang="en-US" dirty="0"/>
              <a:t>Dave Carton</a:t>
            </a:r>
          </a:p>
          <a:p>
            <a:pPr lvl="1"/>
            <a:r>
              <a:rPr lang="en-US" dirty="0"/>
              <a:t>Alasdair Crawford</a:t>
            </a:r>
          </a:p>
          <a:p>
            <a:pPr lvl="1"/>
            <a:r>
              <a:rPr lang="en-US" dirty="0"/>
              <a:t>Bill </a:t>
            </a:r>
            <a:r>
              <a:rPr lang="en-US" dirty="0" err="1"/>
              <a:t>Batesole</a:t>
            </a:r>
            <a:endParaRPr lang="en-US" dirty="0"/>
          </a:p>
          <a:p>
            <a:pPr lvl="1"/>
            <a:r>
              <a:rPr lang="en-US" dirty="0"/>
              <a:t>Brian </a:t>
            </a:r>
            <a:r>
              <a:rPr lang="en-US" dirty="0" err="1"/>
              <a:t>Xander</a:t>
            </a:r>
            <a:endParaRPr lang="en-US" dirty="0"/>
          </a:p>
          <a:p>
            <a:pPr lvl="1"/>
            <a:r>
              <a:rPr lang="en-US" dirty="0"/>
              <a:t>Chris Giacomo</a:t>
            </a:r>
          </a:p>
          <a:p>
            <a:pPr lvl="1"/>
            <a:r>
              <a:rPr lang="en-US" dirty="0"/>
              <a:t>Charlie Freeman</a:t>
            </a:r>
          </a:p>
          <a:p>
            <a:pPr lvl="1"/>
            <a:r>
              <a:rPr lang="en-US" dirty="0"/>
              <a:t>Daryl Smith</a:t>
            </a:r>
          </a:p>
          <a:p>
            <a:pPr lvl="1"/>
            <a:r>
              <a:rPr lang="en-US" sz="2200" dirty="0" smtClean="0"/>
              <a:t>Will </a:t>
            </a:r>
            <a:r>
              <a:rPr lang="en-US" sz="2200" dirty="0"/>
              <a:t>Dismukes</a:t>
            </a:r>
          </a:p>
          <a:p>
            <a:pPr lvl="1"/>
            <a:r>
              <a:rPr lang="en-US" sz="2200" dirty="0"/>
              <a:t>Mark </a:t>
            </a:r>
            <a:r>
              <a:rPr lang="en-US" sz="2200" dirty="0" smtClean="0"/>
              <a:t>Farley</a:t>
            </a:r>
          </a:p>
          <a:p>
            <a:pPr lvl="1"/>
            <a:r>
              <a:rPr lang="en-US" sz="2200" dirty="0" smtClean="0"/>
              <a:t>Steve Brown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76461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vs. Proficient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1901 Wilbur Wright stated that “practice is the key to the secret of flying”;</a:t>
            </a:r>
          </a:p>
          <a:p>
            <a:r>
              <a:rPr lang="en-US" dirty="0"/>
              <a:t>Ever since we have recognized the importance of maintaining proficiency;</a:t>
            </a:r>
          </a:p>
          <a:p>
            <a:r>
              <a:rPr lang="en-US" dirty="0"/>
              <a:t>The FAR’s provide some regulatory guidance on the required “minimum” practice, i.e. currency;</a:t>
            </a:r>
          </a:p>
          <a:p>
            <a:r>
              <a:rPr lang="en-US" dirty="0"/>
              <a:t>Our club rules provide additional guidance with respect to minimums for the use of club equipment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84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vs. Proficient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Human factors tell us that retaining previously acquired skills is dependent upon several factors</a:t>
            </a:r>
          </a:p>
          <a:p>
            <a:pPr lvl="1"/>
            <a:r>
              <a:rPr lang="en-US" sz="2200" dirty="0"/>
              <a:t>The “Law of Exercise” (most repeated/best remembered);</a:t>
            </a:r>
          </a:p>
          <a:p>
            <a:pPr lvl="1"/>
            <a:r>
              <a:rPr lang="en-US" sz="2200" dirty="0"/>
              <a:t>The “Law of Recency” (things recently performed are more readily remembered);</a:t>
            </a:r>
          </a:p>
          <a:p>
            <a:r>
              <a:rPr lang="en-US" dirty="0"/>
              <a:t>These factors are the drivers behind why the FAR’s include the “</a:t>
            </a:r>
            <a:r>
              <a:rPr lang="en-US" b="1" dirty="0"/>
              <a:t>currency”</a:t>
            </a:r>
            <a:r>
              <a:rPr lang="en-US" dirty="0"/>
              <a:t>/recency of experience requirements they do.</a:t>
            </a:r>
          </a:p>
          <a:p>
            <a:r>
              <a:rPr lang="en-US" dirty="0"/>
              <a:t>Our </a:t>
            </a:r>
            <a:r>
              <a:rPr lang="en-US" dirty="0" smtClean="0"/>
              <a:t>winter (and now COVID-19) </a:t>
            </a:r>
            <a:r>
              <a:rPr lang="en-US" dirty="0"/>
              <a:t>time-out means </a:t>
            </a:r>
            <a:r>
              <a:rPr lang="en-US" strike="sngStrike" dirty="0"/>
              <a:t>many</a:t>
            </a:r>
            <a:r>
              <a:rPr lang="en-US" dirty="0"/>
              <a:t> </a:t>
            </a:r>
            <a:r>
              <a:rPr lang="en-US" u="sng" dirty="0" smtClean="0"/>
              <a:t>all</a:t>
            </a:r>
            <a:r>
              <a:rPr lang="en-US" dirty="0" smtClean="0"/>
              <a:t> of </a:t>
            </a:r>
            <a:r>
              <a:rPr lang="en-US" dirty="0"/>
              <a:t>us </a:t>
            </a:r>
            <a:r>
              <a:rPr lang="en-US" dirty="0" smtClean="0"/>
              <a:t>are lacking </a:t>
            </a:r>
            <a:r>
              <a:rPr lang="en-US" dirty="0"/>
              <a:t>in that recent exercise of </a:t>
            </a:r>
            <a:r>
              <a:rPr lang="en-US" dirty="0" smtClean="0"/>
              <a:t>glider flying skills </a:t>
            </a:r>
            <a:r>
              <a:rPr lang="en-US" dirty="0"/>
              <a:t>required for retention.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211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Current </a:t>
            </a:r>
            <a:r>
              <a:rPr lang="en-US" dirty="0"/>
              <a:t>vs. Proficient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Before you fly club ships we require a spring check flight;</a:t>
            </a:r>
          </a:p>
          <a:p>
            <a:r>
              <a:rPr lang="en-US" dirty="0"/>
              <a:t>Before you fly your own ship solo you need, </a:t>
            </a:r>
            <a:r>
              <a:rPr lang="en-US" dirty="0" smtClean="0"/>
              <a:t>well </a:t>
            </a:r>
            <a:r>
              <a:rPr lang="en-US" dirty="0"/>
              <a:t>technically only a current </a:t>
            </a:r>
            <a:r>
              <a:rPr lang="en-US" b="1" dirty="0"/>
              <a:t>flight review </a:t>
            </a:r>
            <a:r>
              <a:rPr lang="en-US" dirty="0"/>
              <a:t>within 24 months;</a:t>
            </a:r>
          </a:p>
          <a:p>
            <a:r>
              <a:rPr lang="en-US" dirty="0"/>
              <a:t>Before you carry passengers you need “Current” </a:t>
            </a:r>
            <a:r>
              <a:rPr lang="en-US" b="1" dirty="0"/>
              <a:t>recency of experience</a:t>
            </a:r>
            <a:r>
              <a:rPr lang="en-US" dirty="0"/>
              <a:t>, i.e. </a:t>
            </a:r>
            <a:r>
              <a:rPr lang="en-US" dirty="0" smtClean="0"/>
              <a:t>3 </a:t>
            </a:r>
            <a:r>
              <a:rPr lang="en-US" dirty="0"/>
              <a:t>take-off’s and landings within 90 days;</a:t>
            </a:r>
          </a:p>
          <a:p>
            <a:r>
              <a:rPr lang="en-US" dirty="0"/>
              <a:t>If you are a previously soloed student your </a:t>
            </a:r>
            <a:r>
              <a:rPr lang="en-US" dirty="0" smtClean="0"/>
              <a:t>solo </a:t>
            </a:r>
            <a:r>
              <a:rPr lang="en-US" dirty="0"/>
              <a:t>endorsement most likely will have expired and you will need to fly with an instructor and obtain a  new one;</a:t>
            </a:r>
          </a:p>
          <a:p>
            <a:r>
              <a:rPr lang="en-US" dirty="0"/>
              <a:t>If you are a </a:t>
            </a:r>
            <a:r>
              <a:rPr lang="en-US" b="1" dirty="0"/>
              <a:t>transition pilot </a:t>
            </a:r>
            <a:r>
              <a:rPr lang="en-US" dirty="0"/>
              <a:t>holding a certificate for another category of aircraft but are student glider pilot </a:t>
            </a:r>
            <a:r>
              <a:rPr lang="en-US" u="sng" dirty="0"/>
              <a:t>you need a current flight review in a category for which you are rated</a:t>
            </a:r>
            <a:r>
              <a:rPr lang="en-US" dirty="0" smtClean="0"/>
              <a:t>. (If not actively flying the other category the Wings program is usually the best way to achieve this);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831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vs. </a:t>
            </a:r>
            <a:r>
              <a:rPr lang="en-US" b="1" dirty="0"/>
              <a:t>Proficient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600" dirty="0"/>
              <a:t>These FAR and club “Currency” requirements may make you legal to launch off into the gusty conditions of the first strong </a:t>
            </a:r>
            <a:r>
              <a:rPr lang="en-US" sz="2600" dirty="0" smtClean="0"/>
              <a:t>soaring </a:t>
            </a:r>
            <a:r>
              <a:rPr lang="en-US" sz="2600" dirty="0"/>
              <a:t>day, but are they sufficient to make us “Proficient” to do so safely?</a:t>
            </a:r>
          </a:p>
          <a:p>
            <a:pPr lvl="1"/>
            <a:r>
              <a:rPr lang="en-US" sz="2600" dirty="0"/>
              <a:t>Perhaps, perhaps not.  We all have different experience; some of us actually flew during the winter; some of us have many hours, some of us just got our licenses in the fall then immediately hung up our wings for the winter;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414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</a:t>
            </a:r>
            <a:r>
              <a:rPr lang="en-US" b="1" dirty="0"/>
              <a:t>and</a:t>
            </a:r>
            <a:r>
              <a:rPr lang="en-US" dirty="0"/>
              <a:t> Proficient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Remember that by definition </a:t>
            </a:r>
          </a:p>
          <a:p>
            <a:r>
              <a:rPr lang="en-US" dirty="0"/>
              <a:t>“</a:t>
            </a:r>
            <a:r>
              <a:rPr lang="en-US" b="1" dirty="0"/>
              <a:t>Proficiency” means performing a skill with “expert correctness”; </a:t>
            </a:r>
          </a:p>
          <a:p>
            <a:r>
              <a:rPr lang="en-US" b="1" dirty="0"/>
              <a:t>Currency only indicates being up to date or occurring within a recent period of time</a:t>
            </a:r>
            <a:r>
              <a:rPr lang="en-US" dirty="0"/>
              <a:t>.</a:t>
            </a:r>
          </a:p>
          <a:p>
            <a:r>
              <a:rPr lang="en-US" dirty="0"/>
              <a:t>We need to be both current and proficient to fly safely in challenging conditions such as strong spring soaring conditions;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54931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and Proficient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So, lets </a:t>
            </a:r>
            <a:r>
              <a:rPr lang="en-US" dirty="0"/>
              <a:t>all exercise good ADM this </a:t>
            </a:r>
            <a:r>
              <a:rPr lang="en-US" dirty="0" smtClean="0"/>
              <a:t>spring and season</a:t>
            </a:r>
            <a:r>
              <a:rPr lang="en-US" dirty="0" smtClean="0"/>
              <a:t>, </a:t>
            </a:r>
            <a:r>
              <a:rPr lang="en-US" dirty="0"/>
              <a:t>manage our Risk and not “make Junk”. 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u="sng" dirty="0" smtClean="0"/>
              <a:t>Are </a:t>
            </a:r>
            <a:r>
              <a:rPr lang="en-US" u="sng" dirty="0"/>
              <a:t>you “Proficient” for the flight you plan to undertake</a:t>
            </a:r>
            <a:r>
              <a:rPr lang="en-US" dirty="0"/>
              <a:t>, consider your currency and experience, the aircraft you are about to fly and the conditions of the day. 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In other words…think </a:t>
            </a:r>
            <a:r>
              <a:rPr lang="en-US" b="1" i="1" dirty="0">
                <a:solidFill>
                  <a:srgbClr val="FF0000"/>
                </a:solidFill>
              </a:rPr>
              <a:t>P.A.V.E. </a:t>
            </a:r>
            <a:r>
              <a:rPr lang="en-US" dirty="0"/>
              <a:t>and manage your risk</a:t>
            </a:r>
            <a:r>
              <a:rPr lang="en-US" sz="2100" dirty="0"/>
              <a:t>.</a:t>
            </a:r>
          </a:p>
          <a:p>
            <a:pPr marL="742950" lvl="2" indent="-342900"/>
            <a:r>
              <a:rPr lang="en-US" dirty="0"/>
              <a:t>If it’s your first day out and conditions are </a:t>
            </a:r>
            <a:r>
              <a:rPr lang="en-US" u="sng" dirty="0"/>
              <a:t>breezy or gusty</a:t>
            </a:r>
            <a:r>
              <a:rPr lang="en-US" dirty="0"/>
              <a:t>, ask yourself if it really is the day for your first flight of the season.  Exercise good ADM.</a:t>
            </a:r>
          </a:p>
          <a:p>
            <a:pPr marL="742950" lvl="2" indent="-342900"/>
            <a:r>
              <a:rPr lang="en-US" dirty="0"/>
              <a:t>If you’re rusty, take a couple of extra flights with an instructor.  </a:t>
            </a:r>
          </a:p>
          <a:p>
            <a:pPr marL="742950" lvl="2" indent="-342900"/>
            <a:r>
              <a:rPr lang="en-US" dirty="0"/>
              <a:t>Factor your Rustiness into your early season personal minimums.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Set your </a:t>
            </a:r>
            <a:r>
              <a:rPr lang="en-US" b="1" dirty="0"/>
              <a:t>Personal Minimums </a:t>
            </a:r>
            <a:r>
              <a:rPr lang="en-US" dirty="0"/>
              <a:t>for early season conservatively</a:t>
            </a:r>
            <a:r>
              <a:rPr lang="en-US" dirty="0" smtClean="0"/>
              <a:t>.</a:t>
            </a:r>
          </a:p>
          <a:p>
            <a:pPr marL="61722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You can revise these later in the season (but never do so on the day);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488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about Risk </a:t>
            </a: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Currency &amp; proficiency considerations are just one part of managing risk;</a:t>
            </a:r>
          </a:p>
          <a:p>
            <a:r>
              <a:rPr lang="en-US" dirty="0" smtClean="0"/>
              <a:t>We can’t eliminate all risk from our sport, but we can manage it;</a:t>
            </a:r>
          </a:p>
          <a:p>
            <a:pPr lvl="1"/>
            <a:r>
              <a:rPr lang="en-US" dirty="0" smtClean="0"/>
              <a:t>P – Pilot</a:t>
            </a:r>
          </a:p>
          <a:p>
            <a:pPr lvl="1"/>
            <a:r>
              <a:rPr lang="en-US" dirty="0" smtClean="0"/>
              <a:t>A – Aircraft</a:t>
            </a:r>
          </a:p>
          <a:p>
            <a:pPr lvl="1"/>
            <a:r>
              <a:rPr lang="en-US" dirty="0" smtClean="0"/>
              <a:t>V – </a:t>
            </a:r>
            <a:r>
              <a:rPr lang="en-US" dirty="0" err="1" smtClean="0"/>
              <a:t>enVironment</a:t>
            </a:r>
            <a:endParaRPr lang="en-US" dirty="0" smtClean="0"/>
          </a:p>
          <a:p>
            <a:pPr lvl="1"/>
            <a:r>
              <a:rPr lang="en-US" dirty="0" smtClean="0"/>
              <a:t>E – external pressures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309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452</TotalTime>
  <Words>1327</Words>
  <Application>Microsoft Office PowerPoint</Application>
  <PresentationFormat>On-screen Show (4:3)</PresentationFormat>
  <Paragraphs>141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Spring Reminders:   - Currency vs. Proficiency  - ADM &amp; Risk Management</vt:lpstr>
      <vt:lpstr>Current vs. Proficient</vt:lpstr>
      <vt:lpstr>Current vs. Proficient</vt:lpstr>
      <vt:lpstr>Current vs. Proficient</vt:lpstr>
      <vt:lpstr>Current vs. Proficient</vt:lpstr>
      <vt:lpstr>Current vs. Proficient</vt:lpstr>
      <vt:lpstr>Current and Proficient</vt:lpstr>
      <vt:lpstr>Current and Proficient</vt:lpstr>
      <vt:lpstr>It’s about Risk Management</vt:lpstr>
      <vt:lpstr>It’s about Risk Management</vt:lpstr>
      <vt:lpstr>It’s about Risk Management</vt:lpstr>
      <vt:lpstr>It’s about Risk Management</vt:lpstr>
      <vt:lpstr>It’s about Risk Management</vt:lpstr>
      <vt:lpstr>It’s about Risk Management</vt:lpstr>
      <vt:lpstr>Scenarios</vt:lpstr>
      <vt:lpstr>Scenarios</vt:lpstr>
      <vt:lpstr>Scenarios</vt:lpstr>
      <vt:lpstr>Scenarios</vt:lpstr>
      <vt:lpstr>PAVE Analysis and Mitigation</vt:lpstr>
      <vt:lpstr>Summary</vt:lpstr>
      <vt:lpstr>Q&amp;A and Survey</vt:lpstr>
      <vt:lpstr>Lets have a safe &amp; fun Season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Reminders</dc:title>
  <dc:creator>Alasdair Crawford</dc:creator>
  <cp:lastModifiedBy>Alasdair</cp:lastModifiedBy>
  <cp:revision>58</cp:revision>
  <cp:lastPrinted>2017-04-22T12:30:45Z</cp:lastPrinted>
  <dcterms:created xsi:type="dcterms:W3CDTF">2016-04-06T01:30:58Z</dcterms:created>
  <dcterms:modified xsi:type="dcterms:W3CDTF">2021-04-03T11:35:53Z</dcterms:modified>
</cp:coreProperties>
</file>