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Lst>
  <p:sldSz cx="9144000" cy="5143500" type="screen16x9"/>
  <p:notesSz cx="6858000" cy="9144000"/>
  <p:embeddedFontLst>
    <p:embeddedFont>
      <p:font typeface="Open Sans" panose="020B0606030504020204" pitchFamily="34" charset="0"/>
      <p:regular r:id="rId59"/>
      <p:bold r:id="rId60"/>
      <p:italic r:id="rId61"/>
      <p:boldItalic r:id="rId62"/>
    </p:embeddedFont>
    <p:embeddedFont>
      <p:font typeface="Roboto" panose="02000000000000000000" pitchFamily="2"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5.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font" Target="fonts/font8.fntdata"/><Relationship Id="rId5" Type="http://schemas.openxmlformats.org/officeDocument/2006/relationships/slide" Target="slides/slide4.xml"/><Relationship Id="rId61" Type="http://schemas.openxmlformats.org/officeDocument/2006/relationships/font" Target="fonts/font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6.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28df23c1fb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28df23c1fb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1fac373ab2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1fac373ab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967857e8f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967857e8f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1fac373ab2_0_1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1fac373ab2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1fac373ab2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1fac373ab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967857e8f9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967857e8f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2915a05084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2915a0508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21077b17f4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21077b17f4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2915a0508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2915a050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485459c9c5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485459c9c5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1f92999c3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1f92999c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96c57454ac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96c57454ac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d3c6ff425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d3c6ff425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96c57454ac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396c57454ac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485459c9c5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3485459c9c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d3c6ff4259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d3c6ff425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1f92999c3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1f92999c3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1f92999c3e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1f92999c3e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29c0a0dff2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29c0a0dff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485459c9c5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485459c9c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dcca31c12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3dcca31c1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1fac373ab2_0_4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1fac373ab2_0_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d37f8d881d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3d37f8d881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96c57454ac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96c57454a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96c57454ac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396c57454a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d37f8d881d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d37f8d881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96c57454ac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96c57454ac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96d4191c73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396d4191c7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 its face this should never have happened.</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96c57454ac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396c57454ac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 its face this should never have happened.</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96c57454ac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396c57454ac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 its face this should never have happened.</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96c57454ac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396c57454ac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96c57454ac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96c57454ac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27ef06bb46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27ef06bb4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3dcca31c12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3dcca31c12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396a2796c9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396a2796c9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 its face this should never have happened.</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dcca31c12e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3dcca31c12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dcca31c12e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3dcca31c12e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d37f8d881d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3d37f8d881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d37f8d881d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d37f8d881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3d3c6ff4259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3d3c6ff425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3d37f8d881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3d37f8d881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3dcca31c12e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3dcca31c12e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396d4191c7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396d4191c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21077b17f4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21077b17f4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2915a05084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22915a0508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396c57454a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396c57454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396c57454ac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396c57454a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11fac373ab2_0_3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11fac373ab2_0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1f92999c3e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1f92999c3e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1fac373ab2_0_28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1fac373ab2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29d6ce67f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229d6ce67f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27ef06bb46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27ef06bb4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27ef06bb46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27ef06bb4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1fac373ab2_0_2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1fac373ab2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1fac373ab2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1fac373ab2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skyvector.com/"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s://www.google.com/maps/@42.1517441,-88.5226058,3598m/data=!3m1!1e3?entry=ttu&amp;g_ep=EgoyMDI2MDMzMC4wIKXMDSoASAFQAw%3D%3D"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5.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2025 Glider Accident Review</a:t>
            </a:r>
            <a:endParaRPr/>
          </a:p>
        </p:txBody>
      </p:sp>
      <p:sp>
        <p:nvSpPr>
          <p:cNvPr id="68" name="Google Shape;68;p13"/>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NESA Spring Safety Meeting</a:t>
            </a:r>
            <a:endParaRPr/>
          </a:p>
          <a:p>
            <a:pPr marL="0" lvl="0" indent="0" algn="l" rtl="0">
              <a:spcBef>
                <a:spcPts val="0"/>
              </a:spcBef>
              <a:spcAft>
                <a:spcPts val="0"/>
              </a:spcAft>
              <a:buNone/>
            </a:pPr>
            <a:r>
              <a:rPr lang="en"/>
              <a:t>April 4, 2026</a:t>
            </a:r>
            <a:endParaRPr/>
          </a:p>
          <a:p>
            <a:pPr marL="0" lvl="0" indent="0" algn="l" rtl="0">
              <a:spcBef>
                <a:spcPts val="0"/>
              </a:spcBef>
              <a:spcAft>
                <a:spcPts val="0"/>
              </a:spcAft>
              <a:buNone/>
            </a:pPr>
            <a:r>
              <a:rPr lang="en"/>
              <a:t>Dr. Gerald A Smith, DMD, CFIG</a:t>
            </a:r>
            <a:endParaRPr/>
          </a:p>
        </p:txBody>
      </p:sp>
      <p:pic>
        <p:nvPicPr>
          <p:cNvPr id="69" name="Google Shape;69;p13"/>
          <p:cNvPicPr preferRelativeResize="0"/>
          <p:nvPr/>
        </p:nvPicPr>
        <p:blipFill rotWithShape="1">
          <a:blip r:embed="rId3">
            <a:alphaModFix/>
          </a:blip>
          <a:srcRect l="17800" t="5585" r="17800" b="7155"/>
          <a:stretch/>
        </p:blipFill>
        <p:spPr>
          <a:xfrm>
            <a:off x="7471876" y="486398"/>
            <a:ext cx="956100" cy="971700"/>
          </a:xfrm>
          <a:prstGeom prst="ellipse">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 2025 20 total glider accidents reported to the NTSB </a:t>
            </a:r>
            <a:endParaRPr/>
          </a:p>
        </p:txBody>
      </p:sp>
      <p:sp>
        <p:nvSpPr>
          <p:cNvPr id="123" name="Google Shape;123;p22"/>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1 of which resulted in fatality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29" name="Google Shape;129;p23"/>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30" name="Google Shape;130;p23" title="25 Year Glider Data:  Total Accidents  vs Fatalities"/>
          <p:cNvPicPr preferRelativeResize="0"/>
          <p:nvPr/>
        </p:nvPicPr>
        <p:blipFill>
          <a:blip r:embed="rId3">
            <a:alphaModFix/>
          </a:blip>
          <a:stretch>
            <a:fillRect/>
          </a:stretch>
        </p:blipFill>
        <p:spPr>
          <a:xfrm>
            <a:off x="412836" y="0"/>
            <a:ext cx="8318328" cy="51434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36" name="Google Shape;136;p2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37" name="Google Shape;137;p24"/>
          <p:cNvPicPr preferRelativeResize="0"/>
          <p:nvPr/>
        </p:nvPicPr>
        <p:blipFill>
          <a:blip r:embed="rId3">
            <a:alphaModFix/>
          </a:blip>
          <a:stretch>
            <a:fillRect/>
          </a:stretch>
        </p:blipFill>
        <p:spPr>
          <a:xfrm>
            <a:off x="0" y="597061"/>
            <a:ext cx="9144002" cy="394937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43" name="Google Shape;143;p25"/>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44" name="Google Shape;144;p25" title="2024 Glider Accidents: Highest Injury Level"/>
          <p:cNvPicPr preferRelativeResize="0"/>
          <p:nvPr/>
        </p:nvPicPr>
        <p:blipFill>
          <a:blip r:embed="rId3">
            <a:alphaModFix/>
          </a:blip>
          <a:stretch>
            <a:fillRect/>
          </a:stretch>
        </p:blipFill>
        <p:spPr>
          <a:xfrm>
            <a:off x="412836" y="0"/>
            <a:ext cx="8318328" cy="51434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50" name="Google Shape;150;p26"/>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51" name="Google Shape;151;p26" title="2025 Accidents by Phase of Flight"/>
          <p:cNvPicPr preferRelativeResize="0"/>
          <p:nvPr/>
        </p:nvPicPr>
        <p:blipFill>
          <a:blip r:embed="rId3">
            <a:alphaModFix/>
          </a:blip>
          <a:stretch>
            <a:fillRect/>
          </a:stretch>
        </p:blipFill>
        <p:spPr>
          <a:xfrm>
            <a:off x="412836" y="0"/>
            <a:ext cx="8318328" cy="51434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57" name="Google Shape;157;p27"/>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58" name="Google Shape;158;p27"/>
          <p:cNvPicPr preferRelativeResize="0"/>
          <p:nvPr/>
        </p:nvPicPr>
        <p:blipFill>
          <a:blip r:embed="rId3">
            <a:alphaModFix/>
          </a:blip>
          <a:stretch>
            <a:fillRect/>
          </a:stretch>
        </p:blipFill>
        <p:spPr>
          <a:xfrm>
            <a:off x="0" y="614059"/>
            <a:ext cx="9144000" cy="391538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Weather</a:t>
            </a:r>
            <a:endParaRPr/>
          </a:p>
        </p:txBody>
      </p:sp>
      <p:sp>
        <p:nvSpPr>
          <p:cNvPr id="164" name="Google Shape;164;p28"/>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year weather did not play a significant factor in any accident, although managing cross winds did play a role in some.</a:t>
            </a:r>
            <a:endParaRPr/>
          </a:p>
          <a:p>
            <a:pPr marL="0" lvl="0" indent="0" algn="l" rtl="0">
              <a:spcBef>
                <a:spcPts val="1600"/>
              </a:spcBef>
              <a:spcAft>
                <a:spcPts val="1600"/>
              </a:spcAft>
              <a:buNone/>
            </a:pPr>
            <a:r>
              <a:rPr lang="en"/>
              <a:t>All of the accidents occured in what we’d consider good/reasonable soaring weather.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9"/>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Phase of Flight: Landing</a:t>
            </a:r>
            <a:endParaRPr/>
          </a:p>
        </p:txBody>
      </p:sp>
      <p:pic>
        <p:nvPicPr>
          <p:cNvPr id="170" name="Google Shape;170;p29"/>
          <p:cNvPicPr preferRelativeResize="0"/>
          <p:nvPr/>
        </p:nvPicPr>
        <p:blipFill rotWithShape="1">
          <a:blip r:embed="rId3">
            <a:alphaModFix/>
          </a:blip>
          <a:srcRect l="17800" t="5585" r="17800" b="7155"/>
          <a:stretch/>
        </p:blipFill>
        <p:spPr>
          <a:xfrm>
            <a:off x="7726951" y="216023"/>
            <a:ext cx="956100" cy="971700"/>
          </a:xfrm>
          <a:prstGeom prst="ellipse">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Phase of Flight:  Landing/Off Airport</a:t>
            </a:r>
            <a:endParaRPr/>
          </a:p>
        </p:txBody>
      </p:sp>
      <p:sp>
        <p:nvSpPr>
          <p:cNvPr id="176" name="Google Shape;176;p30"/>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Often the  reports begin with “encountered heavy sink”</a:t>
            </a:r>
            <a:endParaRPr/>
          </a:p>
          <a:p>
            <a:pPr marL="0" lvl="0" indent="0" algn="l" rtl="0">
              <a:spcBef>
                <a:spcPts val="1600"/>
              </a:spcBef>
              <a:spcAft>
                <a:spcPts val="0"/>
              </a:spcAft>
              <a:buNone/>
            </a:pPr>
            <a:r>
              <a:rPr lang="en"/>
              <a:t>Arrived at intended landing airport lower than expected</a:t>
            </a:r>
            <a:endParaRPr/>
          </a:p>
          <a:p>
            <a:pPr marL="0" lvl="0" indent="0" algn="l" rtl="0">
              <a:spcBef>
                <a:spcPts val="1600"/>
              </a:spcBef>
              <a:spcAft>
                <a:spcPts val="0"/>
              </a:spcAft>
              <a:buNone/>
            </a:pPr>
            <a:r>
              <a:rPr lang="en"/>
              <a:t>Or forced to use alternate landing surface</a:t>
            </a:r>
            <a:endParaRPr/>
          </a:p>
          <a:p>
            <a:pPr marL="0" lvl="0" indent="0" algn="l" rtl="0">
              <a:spcBef>
                <a:spcPts val="1600"/>
              </a:spcBef>
              <a:spcAft>
                <a:spcPts val="16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6">
                                            <p:txEl>
                                              <p:pRg st="0" end="0"/>
                                            </p:txEl>
                                          </p:spTgt>
                                        </p:tgtEl>
                                        <p:attrNameLst>
                                          <p:attrName>style.visibility</p:attrName>
                                        </p:attrNameLst>
                                      </p:cBhvr>
                                      <p:to>
                                        <p:strVal val="visible"/>
                                      </p:to>
                                    </p:set>
                                    <p:animEffect transition="in" filter="fade">
                                      <p:cBhvr>
                                        <p:cTn id="7" dur="2000"/>
                                        <p:tgtEl>
                                          <p:spTgt spid="176">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76">
                                            <p:txEl>
                                              <p:pRg st="1" end="1"/>
                                            </p:txEl>
                                          </p:spTgt>
                                        </p:tgtEl>
                                        <p:attrNameLst>
                                          <p:attrName>style.visibility</p:attrName>
                                        </p:attrNameLst>
                                      </p:cBhvr>
                                      <p:to>
                                        <p:strVal val="visible"/>
                                      </p:to>
                                    </p:set>
                                    <p:animEffect transition="in" filter="fade">
                                      <p:cBhvr>
                                        <p:cTn id="11" dur="2000"/>
                                        <p:tgtEl>
                                          <p:spTgt spid="176">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76">
                                            <p:txEl>
                                              <p:pRg st="2" end="2"/>
                                            </p:txEl>
                                          </p:spTgt>
                                        </p:tgtEl>
                                        <p:attrNameLst>
                                          <p:attrName>style.visibility</p:attrName>
                                        </p:attrNameLst>
                                      </p:cBhvr>
                                      <p:to>
                                        <p:strVal val="visible"/>
                                      </p:to>
                                    </p:set>
                                    <p:animEffect transition="in" filter="fade">
                                      <p:cBhvr>
                                        <p:cTn id="15" dur="2000"/>
                                        <p:tgtEl>
                                          <p:spTgt spid="176">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76">
                                            <p:txEl>
                                              <p:pRg st="3" end="3"/>
                                            </p:txEl>
                                          </p:spTgt>
                                        </p:tgtEl>
                                        <p:attrNameLst>
                                          <p:attrName>style.visibility</p:attrName>
                                        </p:attrNameLst>
                                      </p:cBhvr>
                                      <p:to>
                                        <p:strVal val="visible"/>
                                      </p:to>
                                    </p:set>
                                    <p:animEffect transition="in" filter="fade">
                                      <p:cBhvr>
                                        <p:cTn id="19" dur="2000"/>
                                        <p:tgtEl>
                                          <p:spTgt spid="17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Phase of Flight:  Landing</a:t>
            </a:r>
            <a:endParaRPr/>
          </a:p>
        </p:txBody>
      </p:sp>
      <p:sp>
        <p:nvSpPr>
          <p:cNvPr id="182" name="Google Shape;182;p31"/>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1.SGS 2-33: Instructor with student in windy conditions (12G20) talking thru landing went too far downwind, landed short</a:t>
            </a:r>
            <a:endParaRPr/>
          </a:p>
          <a:p>
            <a:pPr marL="0" lvl="0" indent="0" algn="l" rtl="0">
              <a:spcBef>
                <a:spcPts val="1600"/>
              </a:spcBef>
              <a:spcAft>
                <a:spcPts val="0"/>
              </a:spcAft>
              <a:buNone/>
            </a:pPr>
            <a:r>
              <a:rPr lang="en"/>
              <a:t>2. SGS 1-26C: Initially high, got too low changed runways overshoot </a:t>
            </a:r>
            <a:r>
              <a:rPr lang="en">
                <a:solidFill>
                  <a:srgbClr val="FF0000"/>
                </a:solidFill>
              </a:rPr>
              <a:t>*</a:t>
            </a:r>
            <a:endParaRPr>
              <a:solidFill>
                <a:schemeClr val="dk2"/>
              </a:solidFill>
            </a:endParaRPr>
          </a:p>
          <a:p>
            <a:pPr marL="0" lvl="0" indent="0" algn="l" rtl="0">
              <a:spcBef>
                <a:spcPts val="1600"/>
              </a:spcBef>
              <a:spcAft>
                <a:spcPts val="0"/>
              </a:spcAft>
              <a:buNone/>
            </a:pPr>
            <a:r>
              <a:rPr lang="en">
                <a:solidFill>
                  <a:schemeClr val="dk2"/>
                </a:solidFill>
              </a:rPr>
              <a:t>3. Grob 103: Student Hard landing</a:t>
            </a:r>
            <a:endParaRPr>
              <a:solidFill>
                <a:schemeClr val="dk2"/>
              </a:solidFill>
            </a:endParaRPr>
          </a:p>
          <a:p>
            <a:pPr marL="0" lvl="0" indent="0" algn="l" rtl="0">
              <a:spcBef>
                <a:spcPts val="1600"/>
              </a:spcBef>
              <a:spcAft>
                <a:spcPts val="1600"/>
              </a:spcAft>
              <a:buNone/>
            </a:pPr>
            <a:r>
              <a:rPr lang="en">
                <a:solidFill>
                  <a:schemeClr val="dk2"/>
                </a:solidFill>
              </a:rPr>
              <a:t>4.SGS 2-33: Student misread altimeter got too low impact ground Base-Final</a:t>
            </a:r>
            <a:endParaRPr>
              <a:solidFill>
                <a:schemeClr val="dk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2">
                                            <p:txEl>
                                              <p:pRg st="0" end="0"/>
                                            </p:txEl>
                                          </p:spTgt>
                                        </p:tgtEl>
                                        <p:attrNameLst>
                                          <p:attrName>style.visibility</p:attrName>
                                        </p:attrNameLst>
                                      </p:cBhvr>
                                      <p:to>
                                        <p:strVal val="visible"/>
                                      </p:to>
                                    </p:set>
                                    <p:animEffect transition="in" filter="fade">
                                      <p:cBhvr>
                                        <p:cTn id="7" dur="4000"/>
                                        <p:tgtEl>
                                          <p:spTgt spid="182">
                                            <p:txEl>
                                              <p:pRg st="0" end="0"/>
                                            </p:txEl>
                                          </p:spTgt>
                                        </p:tgtEl>
                                      </p:cBhvr>
                                    </p:animEffect>
                                  </p:childTnLst>
                                </p:cTn>
                              </p:par>
                            </p:childTnLst>
                          </p:cTn>
                        </p:par>
                        <p:par>
                          <p:cTn id="8" fill="hold">
                            <p:stCondLst>
                              <p:cond delay="4000"/>
                            </p:stCondLst>
                            <p:childTnLst>
                              <p:par>
                                <p:cTn id="9" presetID="10" presetClass="entr" presetSubtype="0" fill="hold" nodeType="afterEffect">
                                  <p:stCondLst>
                                    <p:cond delay="0"/>
                                  </p:stCondLst>
                                  <p:childTnLst>
                                    <p:set>
                                      <p:cBhvr>
                                        <p:cTn id="10" dur="1" fill="hold">
                                          <p:stCondLst>
                                            <p:cond delay="0"/>
                                          </p:stCondLst>
                                        </p:cTn>
                                        <p:tgtEl>
                                          <p:spTgt spid="182">
                                            <p:txEl>
                                              <p:pRg st="1" end="1"/>
                                            </p:txEl>
                                          </p:spTgt>
                                        </p:tgtEl>
                                        <p:attrNameLst>
                                          <p:attrName>style.visibility</p:attrName>
                                        </p:attrNameLst>
                                      </p:cBhvr>
                                      <p:to>
                                        <p:strVal val="visible"/>
                                      </p:to>
                                    </p:set>
                                    <p:animEffect transition="in" filter="fade">
                                      <p:cBhvr>
                                        <p:cTn id="11" dur="4000"/>
                                        <p:tgtEl>
                                          <p:spTgt spid="182">
                                            <p:txEl>
                                              <p:pRg st="1" end="1"/>
                                            </p:txEl>
                                          </p:spTgt>
                                        </p:tgtEl>
                                      </p:cBhvr>
                                    </p:animEffect>
                                  </p:childTnLst>
                                </p:cTn>
                              </p:par>
                            </p:childTnLst>
                          </p:cTn>
                        </p:par>
                        <p:par>
                          <p:cTn id="12" fill="hold">
                            <p:stCondLst>
                              <p:cond delay="8000"/>
                            </p:stCondLst>
                            <p:childTnLst>
                              <p:par>
                                <p:cTn id="13" presetID="10" presetClass="entr" presetSubtype="0" fill="hold" nodeType="afterEffect">
                                  <p:stCondLst>
                                    <p:cond delay="0"/>
                                  </p:stCondLst>
                                  <p:childTnLst>
                                    <p:set>
                                      <p:cBhvr>
                                        <p:cTn id="14" dur="1" fill="hold">
                                          <p:stCondLst>
                                            <p:cond delay="0"/>
                                          </p:stCondLst>
                                        </p:cTn>
                                        <p:tgtEl>
                                          <p:spTgt spid="182">
                                            <p:txEl>
                                              <p:pRg st="2" end="2"/>
                                            </p:txEl>
                                          </p:spTgt>
                                        </p:tgtEl>
                                        <p:attrNameLst>
                                          <p:attrName>style.visibility</p:attrName>
                                        </p:attrNameLst>
                                      </p:cBhvr>
                                      <p:to>
                                        <p:strVal val="visible"/>
                                      </p:to>
                                    </p:set>
                                    <p:animEffect transition="in" filter="fade">
                                      <p:cBhvr>
                                        <p:cTn id="15" dur="4000"/>
                                        <p:tgtEl>
                                          <p:spTgt spid="182">
                                            <p:txEl>
                                              <p:pRg st="2" end="2"/>
                                            </p:txEl>
                                          </p:spTgt>
                                        </p:tgtEl>
                                      </p:cBhvr>
                                    </p:animEffect>
                                  </p:childTnLst>
                                </p:cTn>
                              </p:par>
                            </p:childTnLst>
                          </p:cTn>
                        </p:par>
                        <p:par>
                          <p:cTn id="16" fill="hold">
                            <p:stCondLst>
                              <p:cond delay="12000"/>
                            </p:stCondLst>
                            <p:childTnLst>
                              <p:par>
                                <p:cTn id="17" presetID="10" presetClass="entr" presetSubtype="0" fill="hold" nodeType="afterEffect">
                                  <p:stCondLst>
                                    <p:cond delay="0"/>
                                  </p:stCondLst>
                                  <p:childTnLst>
                                    <p:set>
                                      <p:cBhvr>
                                        <p:cTn id="18" dur="1" fill="hold">
                                          <p:stCondLst>
                                            <p:cond delay="0"/>
                                          </p:stCondLst>
                                        </p:cTn>
                                        <p:tgtEl>
                                          <p:spTgt spid="182">
                                            <p:txEl>
                                              <p:pRg st="3" end="3"/>
                                            </p:txEl>
                                          </p:spTgt>
                                        </p:tgtEl>
                                        <p:attrNameLst>
                                          <p:attrName>style.visibility</p:attrName>
                                        </p:attrNameLst>
                                      </p:cBhvr>
                                      <p:to>
                                        <p:strVal val="visible"/>
                                      </p:to>
                                    </p:set>
                                    <p:animEffect transition="in" filter="fade">
                                      <p:cBhvr>
                                        <p:cTn id="19" dur="4000"/>
                                        <p:tgtEl>
                                          <p:spTgt spid="18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 few words about intent and methodology…</a:t>
            </a:r>
            <a:endParaRPr/>
          </a:p>
        </p:txBody>
      </p:sp>
      <p:pic>
        <p:nvPicPr>
          <p:cNvPr id="75" name="Google Shape;75;p14"/>
          <p:cNvPicPr preferRelativeResize="0"/>
          <p:nvPr/>
        </p:nvPicPr>
        <p:blipFill rotWithShape="1">
          <a:blip r:embed="rId3">
            <a:alphaModFix/>
          </a:blip>
          <a:srcRect l="17800" t="5585" r="17800" b="7155"/>
          <a:stretch/>
        </p:blipFill>
        <p:spPr>
          <a:xfrm>
            <a:off x="7471876" y="486398"/>
            <a:ext cx="956100" cy="971700"/>
          </a:xfrm>
          <a:prstGeom prst="ellipse">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Phase of Flight:  Landing</a:t>
            </a:r>
            <a:endParaRPr/>
          </a:p>
        </p:txBody>
      </p:sp>
      <p:sp>
        <p:nvSpPr>
          <p:cNvPr id="188" name="Google Shape;188;p32"/>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5. JS 3: Return to Airport after soaring flight decided to test run jet; ran for 45 seconds forgot to stow engine after shut down. Had a high sink rate recited normal checklist, deployed gear and flaps, sink increased decided to retract flaps and inadvertently put in a negative flap went in trees before turning final.</a:t>
            </a:r>
            <a:endParaRPr/>
          </a:p>
          <a:p>
            <a:pPr marL="0" lvl="0" indent="0" algn="l" rtl="0">
              <a:spcBef>
                <a:spcPts val="1600"/>
              </a:spcBef>
              <a:spcAft>
                <a:spcPts val="1600"/>
              </a:spcAft>
              <a:buNone/>
            </a:pPr>
            <a:r>
              <a:rPr lang="en"/>
              <a:t>6. Grob 102: Intentionally landed long to put away glider, allowed energy to dissipate in ground effect to stretch glide, dropped left wing and ground looped.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8">
                                            <p:txEl>
                                              <p:pRg st="0" end="0"/>
                                            </p:txEl>
                                          </p:spTgt>
                                        </p:tgtEl>
                                        <p:attrNameLst>
                                          <p:attrName>style.visibility</p:attrName>
                                        </p:attrNameLst>
                                      </p:cBhvr>
                                      <p:to>
                                        <p:strVal val="visible"/>
                                      </p:to>
                                    </p:set>
                                    <p:animEffect transition="in" filter="fade">
                                      <p:cBhvr>
                                        <p:cTn id="7" dur="4600"/>
                                        <p:tgtEl>
                                          <p:spTgt spid="188">
                                            <p:txEl>
                                              <p:pRg st="0" end="0"/>
                                            </p:txEl>
                                          </p:spTgt>
                                        </p:tgtEl>
                                      </p:cBhvr>
                                    </p:animEffect>
                                  </p:childTnLst>
                                </p:cTn>
                              </p:par>
                            </p:childTnLst>
                          </p:cTn>
                        </p:par>
                        <p:par>
                          <p:cTn id="8" fill="hold">
                            <p:stCondLst>
                              <p:cond delay="4600"/>
                            </p:stCondLst>
                            <p:childTnLst>
                              <p:par>
                                <p:cTn id="9" presetID="10" presetClass="entr" presetSubtype="0" fill="hold" nodeType="afterEffect">
                                  <p:stCondLst>
                                    <p:cond delay="0"/>
                                  </p:stCondLst>
                                  <p:childTnLst>
                                    <p:set>
                                      <p:cBhvr>
                                        <p:cTn id="10" dur="1" fill="hold">
                                          <p:stCondLst>
                                            <p:cond delay="0"/>
                                          </p:stCondLst>
                                        </p:cTn>
                                        <p:tgtEl>
                                          <p:spTgt spid="188">
                                            <p:txEl>
                                              <p:pRg st="1" end="1"/>
                                            </p:txEl>
                                          </p:spTgt>
                                        </p:tgtEl>
                                        <p:attrNameLst>
                                          <p:attrName>style.visibility</p:attrName>
                                        </p:attrNameLst>
                                      </p:cBhvr>
                                      <p:to>
                                        <p:strVal val="visible"/>
                                      </p:to>
                                    </p:set>
                                    <p:animEffect transition="in" filter="fade">
                                      <p:cBhvr>
                                        <p:cTn id="11" dur="4600"/>
                                        <p:tgtEl>
                                          <p:spTgt spid="1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Phase of Flight:  Landing SGS 1-26 Analysis</a:t>
            </a:r>
            <a:endParaRPr/>
          </a:p>
        </p:txBody>
      </p:sp>
      <p:sp>
        <p:nvSpPr>
          <p:cNvPr id="194" name="Google Shape;194;p33"/>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Private glider pilot returning to airport to land.  He was south of the airport, and high, he encountered lift and got even higher.  While still south of airport he deployed spoilers and initiated a slip.</a:t>
            </a:r>
            <a:endParaRPr/>
          </a:p>
          <a:p>
            <a:pPr marL="0" lvl="0" indent="0" algn="l" rtl="0">
              <a:spcBef>
                <a:spcPts val="1600"/>
              </a:spcBef>
              <a:spcAft>
                <a:spcPts val="0"/>
              </a:spcAft>
              <a:buNone/>
            </a:pPr>
            <a:r>
              <a:rPr lang="en"/>
              <a:t>Sky Soaring (55LL) 09/27 turf 3000 ft </a:t>
            </a:r>
            <a:endParaRPr/>
          </a:p>
          <a:p>
            <a:pPr marL="0" lvl="0" indent="0" algn="l" rtl="0">
              <a:spcBef>
                <a:spcPts val="1600"/>
              </a:spcBef>
              <a:spcAft>
                <a:spcPts val="1600"/>
              </a:spcAft>
              <a:buNone/>
            </a:pPr>
            <a:r>
              <a:rPr lang="en"/>
              <a:t>Wind NW @ 10 no 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4">
                                            <p:txEl>
                                              <p:pRg st="0" end="0"/>
                                            </p:txEl>
                                          </p:spTgt>
                                        </p:tgtEl>
                                        <p:attrNameLst>
                                          <p:attrName>style.visibility</p:attrName>
                                        </p:attrNameLst>
                                      </p:cBhvr>
                                      <p:to>
                                        <p:strVal val="visible"/>
                                      </p:to>
                                    </p:set>
                                    <p:animEffect transition="in" filter="fade">
                                      <p:cBhvr>
                                        <p:cTn id="7" dur="4600"/>
                                        <p:tgtEl>
                                          <p:spTgt spid="194">
                                            <p:txEl>
                                              <p:pRg st="0" end="0"/>
                                            </p:txEl>
                                          </p:spTgt>
                                        </p:tgtEl>
                                      </p:cBhvr>
                                    </p:animEffect>
                                  </p:childTnLst>
                                </p:cTn>
                              </p:par>
                            </p:childTnLst>
                          </p:cTn>
                        </p:par>
                        <p:par>
                          <p:cTn id="8" fill="hold">
                            <p:stCondLst>
                              <p:cond delay="4600"/>
                            </p:stCondLst>
                            <p:childTnLst>
                              <p:par>
                                <p:cTn id="9" presetID="10" presetClass="entr" presetSubtype="0" fill="hold" nodeType="afterEffect">
                                  <p:stCondLst>
                                    <p:cond delay="0"/>
                                  </p:stCondLst>
                                  <p:childTnLst>
                                    <p:set>
                                      <p:cBhvr>
                                        <p:cTn id="10" dur="1" fill="hold">
                                          <p:stCondLst>
                                            <p:cond delay="0"/>
                                          </p:stCondLst>
                                        </p:cTn>
                                        <p:tgtEl>
                                          <p:spTgt spid="194">
                                            <p:txEl>
                                              <p:pRg st="1" end="1"/>
                                            </p:txEl>
                                          </p:spTgt>
                                        </p:tgtEl>
                                        <p:attrNameLst>
                                          <p:attrName>style.visibility</p:attrName>
                                        </p:attrNameLst>
                                      </p:cBhvr>
                                      <p:to>
                                        <p:strVal val="visible"/>
                                      </p:to>
                                    </p:set>
                                    <p:animEffect transition="in" filter="fade">
                                      <p:cBhvr>
                                        <p:cTn id="11" dur="4600"/>
                                        <p:tgtEl>
                                          <p:spTgt spid="194">
                                            <p:txEl>
                                              <p:pRg st="1" end="1"/>
                                            </p:txEl>
                                          </p:spTgt>
                                        </p:tgtEl>
                                      </p:cBhvr>
                                    </p:animEffect>
                                  </p:childTnLst>
                                </p:cTn>
                              </p:par>
                            </p:childTnLst>
                          </p:cTn>
                        </p:par>
                        <p:par>
                          <p:cTn id="12" fill="hold">
                            <p:stCondLst>
                              <p:cond delay="9200"/>
                            </p:stCondLst>
                            <p:childTnLst>
                              <p:par>
                                <p:cTn id="13" presetID="10" presetClass="entr" presetSubtype="0" fill="hold" nodeType="afterEffect">
                                  <p:stCondLst>
                                    <p:cond delay="0"/>
                                  </p:stCondLst>
                                  <p:childTnLst>
                                    <p:set>
                                      <p:cBhvr>
                                        <p:cTn id="14" dur="1" fill="hold">
                                          <p:stCondLst>
                                            <p:cond delay="0"/>
                                          </p:stCondLst>
                                        </p:cTn>
                                        <p:tgtEl>
                                          <p:spTgt spid="194">
                                            <p:txEl>
                                              <p:pRg st="2" end="2"/>
                                            </p:txEl>
                                          </p:spTgt>
                                        </p:tgtEl>
                                        <p:attrNameLst>
                                          <p:attrName>style.visibility</p:attrName>
                                        </p:attrNameLst>
                                      </p:cBhvr>
                                      <p:to>
                                        <p:strVal val="visible"/>
                                      </p:to>
                                    </p:set>
                                    <p:animEffect transition="in" filter="fade">
                                      <p:cBhvr>
                                        <p:cTn id="15" dur="4600"/>
                                        <p:tgtEl>
                                          <p:spTgt spid="1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Sky Soaring</a:t>
            </a:r>
            <a:endParaRPr/>
          </a:p>
        </p:txBody>
      </p:sp>
      <p:sp>
        <p:nvSpPr>
          <p:cNvPr id="200" name="Google Shape;200;p3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https://skyvector.com/</a:t>
            </a:r>
            <a:endParaRPr/>
          </a:p>
          <a:p>
            <a:pPr marL="0" lvl="0" indent="0" algn="l" rtl="0">
              <a:spcBef>
                <a:spcPts val="1600"/>
              </a:spcBef>
              <a:spcAft>
                <a:spcPts val="0"/>
              </a:spcAft>
              <a:buNone/>
            </a:pPr>
            <a:endParaRPr/>
          </a:p>
          <a:p>
            <a:pPr marL="0" lvl="0" indent="0" algn="l" rtl="0">
              <a:spcBef>
                <a:spcPts val="1600"/>
              </a:spcBef>
              <a:spcAft>
                <a:spcPts val="1600"/>
              </a:spcAft>
              <a:buNone/>
            </a:pPr>
            <a:r>
              <a:rPr lang="en" u="sng">
                <a:solidFill>
                  <a:schemeClr val="hlink"/>
                </a:solidFill>
                <a:hlinkClick r:id="rId4"/>
              </a:rPr>
              <a:t>https://www.google.com/maps/@42.1517441,-88.5226058,3598m/data=!3m1!1e3?entry=ttu&amp;g_ep=EgoyMDI2MDMzMC4wIKXMDSoASAFQAw%3D%3D</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Phase of Flight:  Landing - Off Airport</a:t>
            </a:r>
            <a:endParaRPr/>
          </a:p>
        </p:txBody>
      </p:sp>
      <p:sp>
        <p:nvSpPr>
          <p:cNvPr id="206" name="Google Shape;206;p35"/>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t>1. Stemme SF10: in cruise flight ran out of fuel, forced landing </a:t>
            </a:r>
            <a:endParaRPr sz="1500"/>
          </a:p>
          <a:p>
            <a:pPr marL="0" lvl="0" indent="0" algn="l" rtl="0">
              <a:spcBef>
                <a:spcPts val="1600"/>
              </a:spcBef>
              <a:spcAft>
                <a:spcPts val="0"/>
              </a:spcAft>
              <a:buNone/>
            </a:pPr>
            <a:r>
              <a:rPr lang="en" sz="1500"/>
              <a:t>2. ASW 19: towed downwind released 2500’ AGL about 3 miles from Apt. some lift but continued to drift downwind.  Decided to return to airport but got too low, selected a field but a fence was across his path</a:t>
            </a:r>
            <a:endParaRPr sz="1500"/>
          </a:p>
          <a:p>
            <a:pPr marL="0" lvl="0" indent="0" algn="l" rtl="0">
              <a:spcBef>
                <a:spcPts val="1600"/>
              </a:spcBef>
              <a:spcAft>
                <a:spcPts val="0"/>
              </a:spcAft>
              <a:buNone/>
            </a:pPr>
            <a:r>
              <a:rPr lang="en" sz="1500"/>
              <a:t>3. LS7: X/C flight got low landed on a road dropped wing on shoulder berm and ground loop.</a:t>
            </a:r>
            <a:endParaRPr sz="1500"/>
          </a:p>
          <a:p>
            <a:pPr marL="0" lvl="0" indent="0" algn="l" rtl="0">
              <a:spcBef>
                <a:spcPts val="1600"/>
              </a:spcBef>
              <a:spcAft>
                <a:spcPts val="1600"/>
              </a:spcAft>
              <a:buNone/>
            </a:pPr>
            <a:r>
              <a:rPr lang="en" sz="1500"/>
              <a:t>4. PW 5: X/C flight, got low landed on a closed runway struck a fence.</a:t>
            </a:r>
            <a:endParaRPr sz="15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6">
                                            <p:txEl>
                                              <p:pRg st="0" end="0"/>
                                            </p:txEl>
                                          </p:spTgt>
                                        </p:tgtEl>
                                        <p:attrNameLst>
                                          <p:attrName>style.visibility</p:attrName>
                                        </p:attrNameLst>
                                      </p:cBhvr>
                                      <p:to>
                                        <p:strVal val="visible"/>
                                      </p:to>
                                    </p:set>
                                    <p:animEffect transition="in" filter="fade">
                                      <p:cBhvr>
                                        <p:cTn id="7" dur="3500"/>
                                        <p:tgtEl>
                                          <p:spTgt spid="206">
                                            <p:txEl>
                                              <p:pRg st="0" end="0"/>
                                            </p:txEl>
                                          </p:spTgt>
                                        </p:tgtEl>
                                      </p:cBhvr>
                                    </p:animEffect>
                                  </p:childTnLst>
                                </p:cTn>
                              </p:par>
                            </p:childTnLst>
                          </p:cTn>
                        </p:par>
                        <p:par>
                          <p:cTn id="8" fill="hold">
                            <p:stCondLst>
                              <p:cond delay="3500"/>
                            </p:stCondLst>
                            <p:childTnLst>
                              <p:par>
                                <p:cTn id="9" presetID="10" presetClass="entr" presetSubtype="0" fill="hold" nodeType="afterEffect">
                                  <p:stCondLst>
                                    <p:cond delay="0"/>
                                  </p:stCondLst>
                                  <p:childTnLst>
                                    <p:set>
                                      <p:cBhvr>
                                        <p:cTn id="10" dur="1" fill="hold">
                                          <p:stCondLst>
                                            <p:cond delay="0"/>
                                          </p:stCondLst>
                                        </p:cTn>
                                        <p:tgtEl>
                                          <p:spTgt spid="206">
                                            <p:txEl>
                                              <p:pRg st="1" end="1"/>
                                            </p:txEl>
                                          </p:spTgt>
                                        </p:tgtEl>
                                        <p:attrNameLst>
                                          <p:attrName>style.visibility</p:attrName>
                                        </p:attrNameLst>
                                      </p:cBhvr>
                                      <p:to>
                                        <p:strVal val="visible"/>
                                      </p:to>
                                    </p:set>
                                    <p:animEffect transition="in" filter="fade">
                                      <p:cBhvr>
                                        <p:cTn id="11" dur="3500"/>
                                        <p:tgtEl>
                                          <p:spTgt spid="206">
                                            <p:txEl>
                                              <p:pRg st="1" end="1"/>
                                            </p:txEl>
                                          </p:spTgt>
                                        </p:tgtEl>
                                      </p:cBhvr>
                                    </p:animEffect>
                                  </p:childTnLst>
                                </p:cTn>
                              </p:par>
                            </p:childTnLst>
                          </p:cTn>
                        </p:par>
                        <p:par>
                          <p:cTn id="12" fill="hold">
                            <p:stCondLst>
                              <p:cond delay="7000"/>
                            </p:stCondLst>
                            <p:childTnLst>
                              <p:par>
                                <p:cTn id="13" presetID="10" presetClass="entr" presetSubtype="0" fill="hold" nodeType="afterEffect">
                                  <p:stCondLst>
                                    <p:cond delay="0"/>
                                  </p:stCondLst>
                                  <p:childTnLst>
                                    <p:set>
                                      <p:cBhvr>
                                        <p:cTn id="14" dur="1" fill="hold">
                                          <p:stCondLst>
                                            <p:cond delay="0"/>
                                          </p:stCondLst>
                                        </p:cTn>
                                        <p:tgtEl>
                                          <p:spTgt spid="206">
                                            <p:txEl>
                                              <p:pRg st="2" end="2"/>
                                            </p:txEl>
                                          </p:spTgt>
                                        </p:tgtEl>
                                        <p:attrNameLst>
                                          <p:attrName>style.visibility</p:attrName>
                                        </p:attrNameLst>
                                      </p:cBhvr>
                                      <p:to>
                                        <p:strVal val="visible"/>
                                      </p:to>
                                    </p:set>
                                    <p:animEffect transition="in" filter="fade">
                                      <p:cBhvr>
                                        <p:cTn id="15" dur="3500"/>
                                        <p:tgtEl>
                                          <p:spTgt spid="206">
                                            <p:txEl>
                                              <p:pRg st="2" end="2"/>
                                            </p:txEl>
                                          </p:spTgt>
                                        </p:tgtEl>
                                      </p:cBhvr>
                                    </p:animEffect>
                                  </p:childTnLst>
                                </p:cTn>
                              </p:par>
                            </p:childTnLst>
                          </p:cTn>
                        </p:par>
                        <p:par>
                          <p:cTn id="16" fill="hold">
                            <p:stCondLst>
                              <p:cond delay="10500"/>
                            </p:stCondLst>
                            <p:childTnLst>
                              <p:par>
                                <p:cTn id="17" presetID="10" presetClass="entr" presetSubtype="0" fill="hold" nodeType="afterEffect">
                                  <p:stCondLst>
                                    <p:cond delay="0"/>
                                  </p:stCondLst>
                                  <p:childTnLst>
                                    <p:set>
                                      <p:cBhvr>
                                        <p:cTn id="18" dur="1" fill="hold">
                                          <p:stCondLst>
                                            <p:cond delay="0"/>
                                          </p:stCondLst>
                                        </p:cTn>
                                        <p:tgtEl>
                                          <p:spTgt spid="206">
                                            <p:txEl>
                                              <p:pRg st="3" end="3"/>
                                            </p:txEl>
                                          </p:spTgt>
                                        </p:tgtEl>
                                        <p:attrNameLst>
                                          <p:attrName>style.visibility</p:attrName>
                                        </p:attrNameLst>
                                      </p:cBhvr>
                                      <p:to>
                                        <p:strVal val="visible"/>
                                      </p:to>
                                    </p:set>
                                    <p:animEffect transition="in" filter="fade">
                                      <p:cBhvr>
                                        <p:cTn id="19" dur="3500"/>
                                        <p:tgtEl>
                                          <p:spTgt spid="20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Phase of Flight:  Landing - Off Airport</a:t>
            </a:r>
            <a:endParaRPr/>
          </a:p>
        </p:txBody>
      </p:sp>
      <p:sp>
        <p:nvSpPr>
          <p:cNvPr id="212" name="Google Shape;212;p36"/>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t>5. Grob 103: rough tow in rotor toward mountains; released and immediate heavy sink, turned toward apt; noted spoilers were open.  Closed spoilers but too low with no lift.  Selected a field and flew a pattern, wing tip caught in tall grass and ground loop</a:t>
            </a:r>
            <a:endParaRPr sz="1500"/>
          </a:p>
          <a:p>
            <a:pPr marL="0" lvl="0" indent="0" algn="l" rtl="0">
              <a:spcBef>
                <a:spcPts val="1600"/>
              </a:spcBef>
              <a:spcAft>
                <a:spcPts val="1600"/>
              </a:spcAft>
              <a:buNone/>
            </a:pPr>
            <a:r>
              <a:rPr lang="en" sz="1500"/>
              <a:t>6. Libelle:  got low landed in rough terrain and ground loop.</a:t>
            </a:r>
            <a:endParaRPr sz="15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2">
                                            <p:txEl>
                                              <p:pRg st="0" end="0"/>
                                            </p:txEl>
                                          </p:spTgt>
                                        </p:tgtEl>
                                        <p:attrNameLst>
                                          <p:attrName>style.visibility</p:attrName>
                                        </p:attrNameLst>
                                      </p:cBhvr>
                                      <p:to>
                                        <p:strVal val="visible"/>
                                      </p:to>
                                    </p:set>
                                    <p:animEffect transition="in" filter="fade">
                                      <p:cBhvr>
                                        <p:cTn id="7" dur="3400"/>
                                        <p:tgtEl>
                                          <p:spTgt spid="212">
                                            <p:txEl>
                                              <p:pRg st="0" end="0"/>
                                            </p:txEl>
                                          </p:spTgt>
                                        </p:tgtEl>
                                      </p:cBhvr>
                                    </p:animEffect>
                                  </p:childTnLst>
                                </p:cTn>
                              </p:par>
                            </p:childTnLst>
                          </p:cTn>
                        </p:par>
                        <p:par>
                          <p:cTn id="8" fill="hold">
                            <p:stCondLst>
                              <p:cond delay="3400"/>
                            </p:stCondLst>
                            <p:childTnLst>
                              <p:par>
                                <p:cTn id="9" presetID="10" presetClass="entr" presetSubtype="0" fill="hold" nodeType="afterEffect">
                                  <p:stCondLst>
                                    <p:cond delay="0"/>
                                  </p:stCondLst>
                                  <p:childTnLst>
                                    <p:set>
                                      <p:cBhvr>
                                        <p:cTn id="10" dur="1" fill="hold">
                                          <p:stCondLst>
                                            <p:cond delay="0"/>
                                          </p:stCondLst>
                                        </p:cTn>
                                        <p:tgtEl>
                                          <p:spTgt spid="212">
                                            <p:txEl>
                                              <p:pRg st="1" end="1"/>
                                            </p:txEl>
                                          </p:spTgt>
                                        </p:tgtEl>
                                        <p:attrNameLst>
                                          <p:attrName>style.visibility</p:attrName>
                                        </p:attrNameLst>
                                      </p:cBhvr>
                                      <p:to>
                                        <p:strVal val="visible"/>
                                      </p:to>
                                    </p:set>
                                    <p:animEffect transition="in" filter="fade">
                                      <p:cBhvr>
                                        <p:cTn id="11" dur="3400"/>
                                        <p:tgtEl>
                                          <p:spTgt spid="2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Take Away Thoughts</a:t>
            </a:r>
            <a:endParaRPr/>
          </a:p>
        </p:txBody>
      </p:sp>
      <p:sp>
        <p:nvSpPr>
          <p:cNvPr id="218" name="Google Shape;218;p37"/>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457200" algn="l" rtl="0">
              <a:spcBef>
                <a:spcPts val="0"/>
              </a:spcBef>
              <a:spcAft>
                <a:spcPts val="0"/>
              </a:spcAft>
              <a:buNone/>
            </a:pPr>
            <a:r>
              <a:rPr lang="en"/>
              <a:t>Are you arriving with enough reserve to land at the airport?</a:t>
            </a:r>
            <a:endParaRPr/>
          </a:p>
          <a:p>
            <a:pPr marL="0" lvl="0" indent="457200" algn="l" rtl="0">
              <a:spcBef>
                <a:spcPts val="1600"/>
              </a:spcBef>
              <a:spcAft>
                <a:spcPts val="0"/>
              </a:spcAft>
              <a:buNone/>
            </a:pPr>
            <a:r>
              <a:rPr lang="en"/>
              <a:t>Careful evaluation of alternate landing sites</a:t>
            </a:r>
            <a:endParaRPr/>
          </a:p>
          <a:p>
            <a:pPr marL="0" lvl="0" indent="457200" algn="l" rtl="0">
              <a:spcBef>
                <a:spcPts val="1600"/>
              </a:spcBef>
              <a:spcAft>
                <a:spcPts val="0"/>
              </a:spcAft>
              <a:buNone/>
            </a:pPr>
            <a:r>
              <a:rPr lang="en"/>
              <a:t>Awareness of obstacles?</a:t>
            </a:r>
            <a:endParaRPr/>
          </a:p>
          <a:p>
            <a:pPr marL="0" lvl="0" indent="457200" algn="l" rtl="0">
              <a:spcBef>
                <a:spcPts val="1600"/>
              </a:spcBef>
              <a:spcAft>
                <a:spcPts val="0"/>
              </a:spcAft>
              <a:buNone/>
            </a:pPr>
            <a:r>
              <a:rPr lang="en"/>
              <a:t>Is your final touchdown speed proper?</a:t>
            </a:r>
            <a:endParaRPr/>
          </a:p>
          <a:p>
            <a:pPr marL="0" lvl="0" indent="457200" algn="l" rtl="0">
              <a:spcBef>
                <a:spcPts val="1600"/>
              </a:spcBef>
              <a:spcAft>
                <a:spcPts val="16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
                                            <p:txEl>
                                              <p:pRg st="0" end="0"/>
                                            </p:txEl>
                                          </p:spTgt>
                                        </p:tgtEl>
                                        <p:attrNameLst>
                                          <p:attrName>style.visibility</p:attrName>
                                        </p:attrNameLst>
                                      </p:cBhvr>
                                      <p:to>
                                        <p:strVal val="visible"/>
                                      </p:to>
                                    </p:set>
                                    <p:animEffect transition="in" filter="fade">
                                      <p:cBhvr>
                                        <p:cTn id="7" dur="1000"/>
                                        <p:tgtEl>
                                          <p:spTgt spid="2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8">
                                            <p:txEl>
                                              <p:pRg st="1" end="1"/>
                                            </p:txEl>
                                          </p:spTgt>
                                        </p:tgtEl>
                                        <p:attrNameLst>
                                          <p:attrName>style.visibility</p:attrName>
                                        </p:attrNameLst>
                                      </p:cBhvr>
                                      <p:to>
                                        <p:strVal val="visible"/>
                                      </p:to>
                                    </p:set>
                                    <p:animEffect transition="in" filter="fade">
                                      <p:cBhvr>
                                        <p:cTn id="12" dur="1000"/>
                                        <p:tgtEl>
                                          <p:spTgt spid="2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8">
                                            <p:txEl>
                                              <p:pRg st="2" end="2"/>
                                            </p:txEl>
                                          </p:spTgt>
                                        </p:tgtEl>
                                        <p:attrNameLst>
                                          <p:attrName>style.visibility</p:attrName>
                                        </p:attrNameLst>
                                      </p:cBhvr>
                                      <p:to>
                                        <p:strVal val="visible"/>
                                      </p:to>
                                    </p:set>
                                    <p:animEffect transition="in" filter="fade">
                                      <p:cBhvr>
                                        <p:cTn id="17" dur="1000"/>
                                        <p:tgtEl>
                                          <p:spTgt spid="2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8">
                                            <p:txEl>
                                              <p:pRg st="3" end="3"/>
                                            </p:txEl>
                                          </p:spTgt>
                                        </p:tgtEl>
                                        <p:attrNameLst>
                                          <p:attrName>style.visibility</p:attrName>
                                        </p:attrNameLst>
                                      </p:cBhvr>
                                      <p:to>
                                        <p:strVal val="visible"/>
                                      </p:to>
                                    </p:set>
                                    <p:animEffect transition="in" filter="fade">
                                      <p:cBhvr>
                                        <p:cTn id="22" dur="1000"/>
                                        <p:tgtEl>
                                          <p:spTgt spid="2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8">
                                            <p:txEl>
                                              <p:pRg st="4" end="4"/>
                                            </p:txEl>
                                          </p:spTgt>
                                        </p:tgtEl>
                                        <p:attrNameLst>
                                          <p:attrName>style.visibility</p:attrName>
                                        </p:attrNameLst>
                                      </p:cBhvr>
                                      <p:to>
                                        <p:strVal val="visible"/>
                                      </p:to>
                                    </p:set>
                                    <p:animEffect transition="in" filter="fade">
                                      <p:cBhvr>
                                        <p:cTn id="27" dur="1000"/>
                                        <p:tgtEl>
                                          <p:spTgt spid="2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Take Away Thoughts…</a:t>
            </a:r>
            <a:endParaRPr/>
          </a:p>
        </p:txBody>
      </p:sp>
      <p:sp>
        <p:nvSpPr>
          <p:cNvPr id="224" name="Google Shape;224;p38"/>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Hone your landing skills with an instructor.</a:t>
            </a:r>
            <a:endParaRPr/>
          </a:p>
          <a:p>
            <a:pPr marL="0" lvl="0" indent="0" algn="l" rtl="0">
              <a:spcBef>
                <a:spcPts val="1600"/>
              </a:spcBef>
              <a:spcAft>
                <a:spcPts val="0"/>
              </a:spcAft>
              <a:buNone/>
            </a:pPr>
            <a:r>
              <a:rPr lang="en"/>
              <a:t>Practice “alternative” patterns: right patterns, abbreviated  patterns; </a:t>
            </a:r>
            <a:endParaRPr/>
          </a:p>
          <a:p>
            <a:pPr marL="0" lvl="0" indent="0" algn="l" rtl="0">
              <a:spcBef>
                <a:spcPts val="1600"/>
              </a:spcBef>
              <a:spcAft>
                <a:spcPts val="0"/>
              </a:spcAft>
              <a:buNone/>
            </a:pPr>
            <a:r>
              <a:rPr lang="en"/>
              <a:t>Practice minimum energy touchdowns and maximum performance stops.</a:t>
            </a:r>
            <a:endParaRPr/>
          </a:p>
          <a:p>
            <a:pPr marL="0" lvl="0" indent="0" algn="l" rtl="0">
              <a:spcBef>
                <a:spcPts val="1600"/>
              </a:spcBef>
              <a:spcAft>
                <a:spcPts val="1600"/>
              </a:spcAft>
              <a:buNone/>
            </a:pPr>
            <a:r>
              <a:rPr lang="en"/>
              <a:t>Keep wings level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4">
                                            <p:txEl>
                                              <p:pRg st="0" end="0"/>
                                            </p:txEl>
                                          </p:spTgt>
                                        </p:tgtEl>
                                        <p:attrNameLst>
                                          <p:attrName>style.visibility</p:attrName>
                                        </p:attrNameLst>
                                      </p:cBhvr>
                                      <p:to>
                                        <p:strVal val="visible"/>
                                      </p:to>
                                    </p:set>
                                    <p:animEffect transition="in" filter="fade">
                                      <p:cBhvr>
                                        <p:cTn id="7" dur="1000"/>
                                        <p:tgtEl>
                                          <p:spTgt spid="2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4">
                                            <p:txEl>
                                              <p:pRg st="1" end="1"/>
                                            </p:txEl>
                                          </p:spTgt>
                                        </p:tgtEl>
                                        <p:attrNameLst>
                                          <p:attrName>style.visibility</p:attrName>
                                        </p:attrNameLst>
                                      </p:cBhvr>
                                      <p:to>
                                        <p:strVal val="visible"/>
                                      </p:to>
                                    </p:set>
                                    <p:animEffect transition="in" filter="fade">
                                      <p:cBhvr>
                                        <p:cTn id="12" dur="1000"/>
                                        <p:tgtEl>
                                          <p:spTgt spid="2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4">
                                            <p:txEl>
                                              <p:pRg st="2" end="2"/>
                                            </p:txEl>
                                          </p:spTgt>
                                        </p:tgtEl>
                                        <p:attrNameLst>
                                          <p:attrName>style.visibility</p:attrName>
                                        </p:attrNameLst>
                                      </p:cBhvr>
                                      <p:to>
                                        <p:strVal val="visible"/>
                                      </p:to>
                                    </p:set>
                                    <p:animEffect transition="in" filter="fade">
                                      <p:cBhvr>
                                        <p:cTn id="17" dur="1000"/>
                                        <p:tgtEl>
                                          <p:spTgt spid="2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4">
                                            <p:txEl>
                                              <p:pRg st="3" end="3"/>
                                            </p:txEl>
                                          </p:spTgt>
                                        </p:tgtEl>
                                        <p:attrNameLst>
                                          <p:attrName>style.visibility</p:attrName>
                                        </p:attrNameLst>
                                      </p:cBhvr>
                                      <p:to>
                                        <p:strVal val="visible"/>
                                      </p:to>
                                    </p:set>
                                    <p:animEffect transition="in" filter="fade">
                                      <p:cBhvr>
                                        <p:cTn id="22" dur="1000"/>
                                        <p:tgtEl>
                                          <p:spTgt spid="2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9"/>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Phase of Flight: Take off/ PTT</a:t>
            </a:r>
            <a:endParaRPr/>
          </a:p>
        </p:txBody>
      </p:sp>
      <p:pic>
        <p:nvPicPr>
          <p:cNvPr id="230" name="Google Shape;230;p39"/>
          <p:cNvPicPr preferRelativeResize="0"/>
          <p:nvPr/>
        </p:nvPicPr>
        <p:blipFill rotWithShape="1">
          <a:blip r:embed="rId3">
            <a:alphaModFix/>
          </a:blip>
          <a:srcRect l="17800" t="5585" r="17800" b="7155"/>
          <a:stretch/>
        </p:blipFill>
        <p:spPr>
          <a:xfrm>
            <a:off x="7541151" y="259373"/>
            <a:ext cx="956100" cy="971700"/>
          </a:xfrm>
          <a:prstGeom prst="ellipse">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Take Off/ Premature Termination of Tow</a:t>
            </a:r>
            <a:endParaRPr/>
          </a:p>
        </p:txBody>
      </p:sp>
      <p:sp>
        <p:nvSpPr>
          <p:cNvPr id="236" name="Google Shape;236;p40"/>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a:t>1. LS-6: Dropped wing, cartwheeled, released.  No wingrunner, flaps in wrong position  </a:t>
            </a:r>
            <a:endParaRPr/>
          </a:p>
          <a:p>
            <a:pPr marL="457200" lvl="0" indent="0" algn="l" rtl="0">
              <a:spcBef>
                <a:spcPts val="1600"/>
              </a:spcBef>
              <a:spcAft>
                <a:spcPts val="0"/>
              </a:spcAft>
              <a:buNone/>
            </a:pPr>
            <a:r>
              <a:rPr lang="en"/>
              <a:t>2.  Grob 102: Cross wind T/0: RW 36 wind 310@ 13 no gusts </a:t>
            </a:r>
            <a:r>
              <a:rPr lang="en">
                <a:solidFill>
                  <a:srgbClr val="FF0000"/>
                </a:solidFill>
              </a:rPr>
              <a:t>*</a:t>
            </a:r>
            <a:endParaRPr/>
          </a:p>
          <a:p>
            <a:pPr marL="457200" lvl="0" indent="0" algn="l" rtl="0">
              <a:spcBef>
                <a:spcPts val="1600"/>
              </a:spcBef>
              <a:spcAft>
                <a:spcPts val="0"/>
              </a:spcAft>
              <a:buNone/>
            </a:pPr>
            <a:r>
              <a:rPr lang="en"/>
              <a:t>3.  Pegasus:  Take off without connecting elevator </a:t>
            </a:r>
            <a:r>
              <a:rPr lang="en">
                <a:solidFill>
                  <a:srgbClr val="FF0000"/>
                </a:solidFill>
              </a:rPr>
              <a:t>*</a:t>
            </a:r>
            <a:r>
              <a:rPr lang="en"/>
              <a:t> </a:t>
            </a:r>
            <a:endParaRPr/>
          </a:p>
          <a:p>
            <a:pPr marL="457200" lvl="0" indent="0" algn="l" rtl="0">
              <a:spcBef>
                <a:spcPts val="1600"/>
              </a:spcBef>
              <a:spcAft>
                <a:spcPts val="16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Take Off/ Premature Termination of Tow</a:t>
            </a:r>
            <a:endParaRPr/>
          </a:p>
          <a:p>
            <a:pPr marL="0" lvl="0" indent="0" algn="l" rtl="0">
              <a:spcBef>
                <a:spcPts val="0"/>
              </a:spcBef>
              <a:spcAft>
                <a:spcPts val="0"/>
              </a:spcAft>
              <a:buNone/>
            </a:pPr>
            <a:r>
              <a:rPr lang="en"/>
              <a:t>Analysis Grob 102</a:t>
            </a:r>
            <a:endParaRPr/>
          </a:p>
        </p:txBody>
      </p:sp>
      <p:sp>
        <p:nvSpPr>
          <p:cNvPr id="242" name="Google Shape;242;p41"/>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a:t>Departing RW 36</a:t>
            </a:r>
            <a:endParaRPr/>
          </a:p>
          <a:p>
            <a:pPr marL="457200" lvl="0" indent="0" algn="l" rtl="0">
              <a:spcBef>
                <a:spcPts val="1600"/>
              </a:spcBef>
              <a:spcAft>
                <a:spcPts val="0"/>
              </a:spcAft>
              <a:buNone/>
            </a:pPr>
            <a:r>
              <a:rPr lang="en"/>
              <a:t>Wind:  310 @ 13 No Gusts</a:t>
            </a:r>
            <a:endParaRPr/>
          </a:p>
          <a:p>
            <a:pPr marL="457200" lvl="0" indent="0" algn="l" rtl="0">
              <a:spcBef>
                <a:spcPts val="1600"/>
              </a:spcBef>
              <a:spcAft>
                <a:spcPts val="0"/>
              </a:spcAft>
              <a:buNone/>
            </a:pPr>
            <a:r>
              <a:rPr lang="en"/>
              <a:t>(Grob 102 demonstrated x/w: 11 kts) </a:t>
            </a:r>
            <a:endParaRPr/>
          </a:p>
          <a:p>
            <a:pPr marL="457200" lvl="0" indent="0" algn="l" rtl="0">
              <a:spcBef>
                <a:spcPts val="1600"/>
              </a:spcBef>
              <a:spcAft>
                <a:spcPts val="16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2">
                                            <p:txEl>
                                              <p:pRg st="0" end="0"/>
                                            </p:txEl>
                                          </p:spTgt>
                                        </p:tgtEl>
                                        <p:attrNameLst>
                                          <p:attrName>style.visibility</p:attrName>
                                        </p:attrNameLst>
                                      </p:cBhvr>
                                      <p:to>
                                        <p:strVal val="visible"/>
                                      </p:to>
                                    </p:set>
                                    <p:animEffect transition="in" filter="fade">
                                      <p:cBhvr>
                                        <p:cTn id="7" dur="2000"/>
                                        <p:tgtEl>
                                          <p:spTgt spid="242">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42">
                                            <p:txEl>
                                              <p:pRg st="1" end="1"/>
                                            </p:txEl>
                                          </p:spTgt>
                                        </p:tgtEl>
                                        <p:attrNameLst>
                                          <p:attrName>style.visibility</p:attrName>
                                        </p:attrNameLst>
                                      </p:cBhvr>
                                      <p:to>
                                        <p:strVal val="visible"/>
                                      </p:to>
                                    </p:set>
                                    <p:animEffect transition="in" filter="fade">
                                      <p:cBhvr>
                                        <p:cTn id="11" dur="2000"/>
                                        <p:tgtEl>
                                          <p:spTgt spid="242">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42">
                                            <p:txEl>
                                              <p:pRg st="2" end="2"/>
                                            </p:txEl>
                                          </p:spTgt>
                                        </p:tgtEl>
                                        <p:attrNameLst>
                                          <p:attrName>style.visibility</p:attrName>
                                        </p:attrNameLst>
                                      </p:cBhvr>
                                      <p:to>
                                        <p:strVal val="visible"/>
                                      </p:to>
                                    </p:set>
                                    <p:animEffect transition="in" filter="fade">
                                      <p:cBhvr>
                                        <p:cTn id="15" dur="2000"/>
                                        <p:tgtEl>
                                          <p:spTgt spid="242">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242">
                                            <p:txEl>
                                              <p:pRg st="3" end="3"/>
                                            </p:txEl>
                                          </p:spTgt>
                                        </p:tgtEl>
                                        <p:attrNameLst>
                                          <p:attrName>style.visibility</p:attrName>
                                        </p:attrNameLst>
                                      </p:cBhvr>
                                      <p:to>
                                        <p:strVal val="visible"/>
                                      </p:to>
                                    </p:set>
                                    <p:animEffect transition="in" filter="fade">
                                      <p:cBhvr>
                                        <p:cTn id="19" dur="2000"/>
                                        <p:tgtEl>
                                          <p:spTgt spid="2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Primary Sources are NTSB database</a:t>
            </a:r>
            <a:endParaRPr/>
          </a:p>
        </p:txBody>
      </p:sp>
      <p:pic>
        <p:nvPicPr>
          <p:cNvPr id="81" name="Google Shape;81;p15"/>
          <p:cNvPicPr preferRelativeResize="0"/>
          <p:nvPr/>
        </p:nvPicPr>
        <p:blipFill rotWithShape="1">
          <a:blip r:embed="rId3">
            <a:alphaModFix/>
          </a:blip>
          <a:srcRect l="17800" t="5585" r="17800" b="7155"/>
          <a:stretch/>
        </p:blipFill>
        <p:spPr>
          <a:xfrm>
            <a:off x="7471876" y="486398"/>
            <a:ext cx="956100" cy="971700"/>
          </a:xfrm>
          <a:prstGeom prst="ellipse">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Take Off/ Premature Termination of Tow</a:t>
            </a:r>
            <a:endParaRPr/>
          </a:p>
          <a:p>
            <a:pPr marL="0" lvl="0" indent="0" algn="l" rtl="0">
              <a:spcBef>
                <a:spcPts val="0"/>
              </a:spcBef>
              <a:spcAft>
                <a:spcPts val="0"/>
              </a:spcAft>
              <a:buNone/>
            </a:pPr>
            <a:r>
              <a:rPr lang="en"/>
              <a:t>Analysis</a:t>
            </a:r>
            <a:endParaRPr/>
          </a:p>
        </p:txBody>
      </p:sp>
      <p:sp>
        <p:nvSpPr>
          <p:cNvPr id="248" name="Google Shape;248;p42"/>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p>
          <a:p>
            <a:pPr marL="457200" lvl="0" indent="0" algn="l" rtl="0">
              <a:spcBef>
                <a:spcPts val="1600"/>
              </a:spcBef>
              <a:spcAft>
                <a:spcPts val="1600"/>
              </a:spcAft>
              <a:buNone/>
            </a:pPr>
            <a:endParaRPr/>
          </a:p>
        </p:txBody>
      </p:sp>
      <p:pic>
        <p:nvPicPr>
          <p:cNvPr id="249" name="Google Shape;249;p42"/>
          <p:cNvPicPr preferRelativeResize="0"/>
          <p:nvPr/>
        </p:nvPicPr>
        <p:blipFill>
          <a:blip r:embed="rId3">
            <a:alphaModFix/>
          </a:blip>
          <a:stretch>
            <a:fillRect/>
          </a:stretch>
        </p:blipFill>
        <p:spPr>
          <a:xfrm>
            <a:off x="1964586" y="0"/>
            <a:ext cx="5214828"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8">
                                            <p:txEl>
                                              <p:pRg st="0" end="0"/>
                                            </p:txEl>
                                          </p:spTgt>
                                        </p:tgtEl>
                                        <p:attrNameLst>
                                          <p:attrName>style.visibility</p:attrName>
                                        </p:attrNameLst>
                                      </p:cBhvr>
                                      <p:to>
                                        <p:strVal val="visible"/>
                                      </p:to>
                                    </p:set>
                                    <p:animEffect transition="in" filter="fade">
                                      <p:cBhvr>
                                        <p:cTn id="7" dur="2000"/>
                                        <p:tgtEl>
                                          <p:spTgt spid="248">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48">
                                            <p:txEl>
                                              <p:pRg st="1" end="1"/>
                                            </p:txEl>
                                          </p:spTgt>
                                        </p:tgtEl>
                                        <p:attrNameLst>
                                          <p:attrName>style.visibility</p:attrName>
                                        </p:attrNameLst>
                                      </p:cBhvr>
                                      <p:to>
                                        <p:strVal val="visible"/>
                                      </p:to>
                                    </p:set>
                                    <p:animEffect transition="in" filter="fade">
                                      <p:cBhvr>
                                        <p:cTn id="11" dur="2000"/>
                                        <p:tgtEl>
                                          <p:spTgt spid="24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Take Off/ Premature Termination of Tow</a:t>
            </a:r>
            <a:endParaRPr/>
          </a:p>
          <a:p>
            <a:pPr marL="0" lvl="0" indent="0" algn="l" rtl="0">
              <a:spcBef>
                <a:spcPts val="0"/>
              </a:spcBef>
              <a:spcAft>
                <a:spcPts val="0"/>
              </a:spcAft>
              <a:buNone/>
            </a:pPr>
            <a:r>
              <a:rPr lang="en"/>
              <a:t>Analysis Grob 102</a:t>
            </a:r>
            <a:endParaRPr/>
          </a:p>
        </p:txBody>
      </p:sp>
      <p:sp>
        <p:nvSpPr>
          <p:cNvPr id="255" name="Google Shape;255;p43"/>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a:t> “The tow began. I was </a:t>
            </a:r>
            <a:r>
              <a:rPr lang="en">
                <a:highlight>
                  <a:srgbClr val="FFFF00"/>
                </a:highlight>
              </a:rPr>
              <a:t>deliberately mindful to keep the wings level</a:t>
            </a:r>
            <a:r>
              <a:rPr lang="en"/>
              <a:t> given the serious crosswind. Soon I was veering left, west, out of a position behind the towplane, neither of us having left the ground. That angle increased. The</a:t>
            </a:r>
            <a:r>
              <a:rPr lang="en">
                <a:highlight>
                  <a:srgbClr val="FFFF00"/>
                </a:highlight>
              </a:rPr>
              <a:t> left wing dropped to the ground</a:t>
            </a:r>
            <a:r>
              <a:rPr lang="en"/>
              <a:t> and very soon a </a:t>
            </a:r>
            <a:r>
              <a:rPr lang="en">
                <a:highlight>
                  <a:srgbClr val="FFFF00"/>
                </a:highlight>
              </a:rPr>
              <a:t>ground loop was in full effect.</a:t>
            </a:r>
            <a:r>
              <a:rPr lang="en"/>
              <a:t> I released but did not brake. The right wing of the glider struck the railing along the bed of a golf cart as the glider came to a stop.” </a:t>
            </a:r>
            <a:endParaRPr/>
          </a:p>
          <a:p>
            <a:pPr marL="457200" lvl="0" indent="0" algn="l" rtl="0">
              <a:spcBef>
                <a:spcPts val="1600"/>
              </a:spcBef>
              <a:spcAft>
                <a:spcPts val="16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5">
                                            <p:txEl>
                                              <p:pRg st="0" end="0"/>
                                            </p:txEl>
                                          </p:spTgt>
                                        </p:tgtEl>
                                        <p:attrNameLst>
                                          <p:attrName>style.visibility</p:attrName>
                                        </p:attrNameLst>
                                      </p:cBhvr>
                                      <p:to>
                                        <p:strVal val="visible"/>
                                      </p:to>
                                    </p:set>
                                    <p:animEffect transition="in" filter="fade">
                                      <p:cBhvr>
                                        <p:cTn id="7" dur="2000"/>
                                        <p:tgtEl>
                                          <p:spTgt spid="255">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55">
                                            <p:txEl>
                                              <p:pRg st="1" end="1"/>
                                            </p:txEl>
                                          </p:spTgt>
                                        </p:tgtEl>
                                        <p:attrNameLst>
                                          <p:attrName>style.visibility</p:attrName>
                                        </p:attrNameLst>
                                      </p:cBhvr>
                                      <p:to>
                                        <p:strVal val="visible"/>
                                      </p:to>
                                    </p:set>
                                    <p:animEffect transition="in" filter="fade">
                                      <p:cBhvr>
                                        <p:cTn id="11" dur="2000"/>
                                        <p:tgtEl>
                                          <p:spTgt spid="2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61" name="Google Shape;261;p4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62" name="Google Shape;262;p44"/>
          <p:cNvPicPr preferRelativeResize="0"/>
          <p:nvPr/>
        </p:nvPicPr>
        <p:blipFill>
          <a:blip r:embed="rId3">
            <a:alphaModFix/>
          </a:blip>
          <a:stretch>
            <a:fillRect/>
          </a:stretch>
        </p:blipFill>
        <p:spPr>
          <a:xfrm>
            <a:off x="1246057" y="0"/>
            <a:ext cx="6651885" cy="51435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Mini Lesson/Review:</a:t>
            </a:r>
            <a:endParaRPr/>
          </a:p>
          <a:p>
            <a:pPr marL="0" lvl="0" indent="0" algn="ctr" rtl="0">
              <a:spcBef>
                <a:spcPts val="0"/>
              </a:spcBef>
              <a:spcAft>
                <a:spcPts val="0"/>
              </a:spcAft>
              <a:buNone/>
            </a:pPr>
            <a:r>
              <a:rPr lang="en"/>
              <a:t>Crosswind Take-off Technique</a:t>
            </a:r>
            <a:endParaRPr/>
          </a:p>
        </p:txBody>
      </p:sp>
      <p:sp>
        <p:nvSpPr>
          <p:cNvPr id="268" name="Google Shape;268;p45"/>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Keep the upwind wing low (wing runner does this)</a:t>
            </a:r>
            <a:endParaRPr/>
          </a:p>
          <a:p>
            <a:pPr marL="457200" lvl="0" indent="-342900" algn="l" rtl="0">
              <a:spcBef>
                <a:spcPts val="0"/>
              </a:spcBef>
              <a:spcAft>
                <a:spcPts val="0"/>
              </a:spcAft>
              <a:buSzPts val="1800"/>
              <a:buAutoNum type="arabicPeriod"/>
            </a:pPr>
            <a:r>
              <a:rPr lang="en"/>
              <a:t>Full deflection of upwind aileron (once moving some will come out)</a:t>
            </a:r>
            <a:endParaRPr/>
          </a:p>
          <a:p>
            <a:pPr marL="457200" lvl="0" indent="-342900" algn="l" rtl="0">
              <a:spcBef>
                <a:spcPts val="0"/>
              </a:spcBef>
              <a:spcAft>
                <a:spcPts val="0"/>
              </a:spcAft>
              <a:buSzPts val="1800"/>
              <a:buAutoNum type="arabicPeriod"/>
            </a:pPr>
            <a:r>
              <a:rPr lang="en"/>
              <a:t>Full deflection of downwind rudder (once moving some will come out)</a:t>
            </a:r>
            <a:endParaRPr/>
          </a:p>
          <a:p>
            <a:pPr marL="457200" lvl="0" indent="-342900" algn="l" rtl="0">
              <a:spcBef>
                <a:spcPts val="0"/>
              </a:spcBef>
              <a:spcAft>
                <a:spcPts val="0"/>
              </a:spcAft>
              <a:buSzPts val="1800"/>
              <a:buAutoNum type="arabicPeriod"/>
            </a:pPr>
            <a:r>
              <a:rPr lang="en"/>
              <a:t>Be ready to release if things get too wonky</a:t>
            </a:r>
            <a:endParaRPr/>
          </a:p>
          <a:p>
            <a:pPr marL="914400" lvl="0" indent="0" algn="l" rtl="0">
              <a:spcBef>
                <a:spcPts val="1600"/>
              </a:spcBef>
              <a:spcAft>
                <a:spcPts val="0"/>
              </a:spcAft>
              <a:buNone/>
            </a:pPr>
            <a:endParaRPr/>
          </a:p>
          <a:p>
            <a:pPr marL="914400" lvl="0" indent="0" algn="l" rtl="0">
              <a:spcBef>
                <a:spcPts val="1600"/>
              </a:spcBef>
              <a:spcAft>
                <a:spcPts val="16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8">
                                            <p:txEl>
                                              <p:pRg st="0" end="0"/>
                                            </p:txEl>
                                          </p:spTgt>
                                        </p:tgtEl>
                                        <p:attrNameLst>
                                          <p:attrName>style.visibility</p:attrName>
                                        </p:attrNameLst>
                                      </p:cBhvr>
                                      <p:to>
                                        <p:strVal val="visible"/>
                                      </p:to>
                                    </p:set>
                                    <p:animEffect transition="in" filter="fade">
                                      <p:cBhvr>
                                        <p:cTn id="7" dur="3500"/>
                                        <p:tgtEl>
                                          <p:spTgt spid="2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8">
                                            <p:txEl>
                                              <p:pRg st="1" end="1"/>
                                            </p:txEl>
                                          </p:spTgt>
                                        </p:tgtEl>
                                        <p:attrNameLst>
                                          <p:attrName>style.visibility</p:attrName>
                                        </p:attrNameLst>
                                      </p:cBhvr>
                                      <p:to>
                                        <p:strVal val="visible"/>
                                      </p:to>
                                    </p:set>
                                    <p:animEffect transition="in" filter="fade">
                                      <p:cBhvr>
                                        <p:cTn id="12" dur="3500"/>
                                        <p:tgtEl>
                                          <p:spTgt spid="2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8">
                                            <p:txEl>
                                              <p:pRg st="2" end="2"/>
                                            </p:txEl>
                                          </p:spTgt>
                                        </p:tgtEl>
                                        <p:attrNameLst>
                                          <p:attrName>style.visibility</p:attrName>
                                        </p:attrNameLst>
                                      </p:cBhvr>
                                      <p:to>
                                        <p:strVal val="visible"/>
                                      </p:to>
                                    </p:set>
                                    <p:animEffect transition="in" filter="fade">
                                      <p:cBhvr>
                                        <p:cTn id="17" dur="3500"/>
                                        <p:tgtEl>
                                          <p:spTgt spid="2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8">
                                            <p:txEl>
                                              <p:pRg st="3" end="3"/>
                                            </p:txEl>
                                          </p:spTgt>
                                        </p:tgtEl>
                                        <p:attrNameLst>
                                          <p:attrName>style.visibility</p:attrName>
                                        </p:attrNameLst>
                                      </p:cBhvr>
                                      <p:to>
                                        <p:strVal val="visible"/>
                                      </p:to>
                                    </p:set>
                                    <p:animEffect transition="in" filter="fade">
                                      <p:cBhvr>
                                        <p:cTn id="22" dur="3500"/>
                                        <p:tgtEl>
                                          <p:spTgt spid="26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8">
                                            <p:txEl>
                                              <p:pRg st="4" end="4"/>
                                            </p:txEl>
                                          </p:spTgt>
                                        </p:tgtEl>
                                        <p:attrNameLst>
                                          <p:attrName>style.visibility</p:attrName>
                                        </p:attrNameLst>
                                      </p:cBhvr>
                                      <p:to>
                                        <p:strVal val="visible"/>
                                      </p:to>
                                    </p:set>
                                    <p:animEffect transition="in" filter="fade">
                                      <p:cBhvr>
                                        <p:cTn id="27" dur="3500"/>
                                        <p:tgtEl>
                                          <p:spTgt spid="26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8">
                                            <p:txEl>
                                              <p:pRg st="5" end="5"/>
                                            </p:txEl>
                                          </p:spTgt>
                                        </p:tgtEl>
                                        <p:attrNameLst>
                                          <p:attrName>style.visibility</p:attrName>
                                        </p:attrNameLst>
                                      </p:cBhvr>
                                      <p:to>
                                        <p:strVal val="visible"/>
                                      </p:to>
                                    </p:set>
                                    <p:animEffect transition="in" filter="fade">
                                      <p:cBhvr>
                                        <p:cTn id="32" dur="3500"/>
                                        <p:tgtEl>
                                          <p:spTgt spid="26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POP QUIZ</a:t>
            </a:r>
            <a:endParaRPr/>
          </a:p>
        </p:txBody>
      </p:sp>
      <p:sp>
        <p:nvSpPr>
          <p:cNvPr id="274" name="Google Shape;274;p46"/>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914400" lvl="0" indent="0" algn="l" rtl="0">
              <a:spcBef>
                <a:spcPts val="0"/>
              </a:spcBef>
              <a:spcAft>
                <a:spcPts val="1600"/>
              </a:spcAft>
              <a:buNone/>
            </a:pPr>
            <a:r>
              <a:rPr lang="en"/>
              <a:t>What is the max demonstrated x/w for SGS 2-33A?</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Take Off/ Premature Termination of Tow</a:t>
            </a:r>
            <a:endParaRPr/>
          </a:p>
          <a:p>
            <a:pPr marL="0" lvl="0" indent="0" algn="l" rtl="0">
              <a:spcBef>
                <a:spcPts val="0"/>
              </a:spcBef>
              <a:spcAft>
                <a:spcPts val="0"/>
              </a:spcAft>
              <a:buNone/>
            </a:pPr>
            <a:r>
              <a:rPr lang="en"/>
              <a:t>           Pegasus Accident Synopsis</a:t>
            </a:r>
            <a:endParaRPr/>
          </a:p>
        </p:txBody>
      </p:sp>
      <p:sp>
        <p:nvSpPr>
          <p:cNvPr id="280" name="Google Shape;280;p47"/>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a:t>Came to the airport and assembled his glider with wing assistance from another member</a:t>
            </a:r>
            <a:endParaRPr/>
          </a:p>
          <a:p>
            <a:pPr marL="457200" lvl="0" indent="0" algn="l" rtl="0">
              <a:spcBef>
                <a:spcPts val="1600"/>
              </a:spcBef>
              <a:spcAft>
                <a:spcPts val="0"/>
              </a:spcAft>
              <a:buNone/>
            </a:pPr>
            <a:r>
              <a:rPr lang="en"/>
              <a:t>Became distracted before connecting the elevator pushrod to elevator horn.  </a:t>
            </a:r>
            <a:endParaRPr/>
          </a:p>
          <a:p>
            <a:pPr marL="457200" lvl="0" indent="0" algn="l" rtl="0">
              <a:spcBef>
                <a:spcPts val="1600"/>
              </a:spcBef>
              <a:spcAft>
                <a:spcPts val="0"/>
              </a:spcAft>
              <a:buNone/>
            </a:pPr>
            <a:r>
              <a:rPr lang="en"/>
              <a:t>He  returned from the distraction and “finished” rigging his glider</a:t>
            </a:r>
            <a:endParaRPr/>
          </a:p>
          <a:p>
            <a:pPr marL="457200" lvl="0" indent="0" algn="l" rtl="0">
              <a:spcBef>
                <a:spcPts val="1600"/>
              </a:spcBef>
              <a:spcAft>
                <a:spcPts val="0"/>
              </a:spcAft>
              <a:buNone/>
            </a:pPr>
            <a:r>
              <a:rPr lang="en"/>
              <a:t>Used his vehicle and tow gear moved the glider to the flight line</a:t>
            </a:r>
            <a:endParaRPr/>
          </a:p>
          <a:p>
            <a:pPr marL="457200" lvl="0" indent="0" algn="l" rtl="0">
              <a:spcBef>
                <a:spcPts val="1600"/>
              </a:spcBef>
              <a:spcAft>
                <a:spcPts val="0"/>
              </a:spcAft>
              <a:buNone/>
            </a:pPr>
            <a:endParaRPr/>
          </a:p>
          <a:p>
            <a:pPr marL="457200" lvl="0" indent="0" algn="l" rtl="0">
              <a:spcBef>
                <a:spcPts val="1600"/>
              </a:spcBef>
              <a:spcAft>
                <a:spcPts val="16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0"/>
                                        </p:tgtEl>
                                        <p:attrNameLst>
                                          <p:attrName>style.visibility</p:attrName>
                                        </p:attrNameLst>
                                      </p:cBhvr>
                                      <p:to>
                                        <p:strVal val="visible"/>
                                      </p:to>
                                    </p:set>
                                    <p:animEffect transition="in" filter="fade">
                                      <p:cBhvr>
                                        <p:cTn id="7" dur="1000"/>
                                        <p:tgtEl>
                                          <p:spTgt spid="28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80">
                                            <p:txEl>
                                              <p:pRg st="0" end="0"/>
                                            </p:txEl>
                                          </p:spTgt>
                                        </p:tgtEl>
                                        <p:attrNameLst>
                                          <p:attrName>style.visibility</p:attrName>
                                        </p:attrNameLst>
                                      </p:cBhvr>
                                      <p:to>
                                        <p:strVal val="visible"/>
                                      </p:to>
                                    </p:set>
                                    <p:animEffect transition="in" filter="fade">
                                      <p:cBhvr>
                                        <p:cTn id="11" dur="3100"/>
                                        <p:tgtEl>
                                          <p:spTgt spid="280">
                                            <p:txEl>
                                              <p:pRg st="0" end="0"/>
                                            </p:txEl>
                                          </p:spTgt>
                                        </p:tgtEl>
                                      </p:cBhvr>
                                    </p:animEffect>
                                  </p:childTnLst>
                                </p:cTn>
                              </p:par>
                            </p:childTnLst>
                          </p:cTn>
                        </p:par>
                        <p:par>
                          <p:cTn id="12" fill="hold">
                            <p:stCondLst>
                              <p:cond delay="4100"/>
                            </p:stCondLst>
                            <p:childTnLst>
                              <p:par>
                                <p:cTn id="13" presetID="10" presetClass="entr" presetSubtype="0" fill="hold" nodeType="afterEffect">
                                  <p:stCondLst>
                                    <p:cond delay="0"/>
                                  </p:stCondLst>
                                  <p:childTnLst>
                                    <p:set>
                                      <p:cBhvr>
                                        <p:cTn id="14" dur="1" fill="hold">
                                          <p:stCondLst>
                                            <p:cond delay="0"/>
                                          </p:stCondLst>
                                        </p:cTn>
                                        <p:tgtEl>
                                          <p:spTgt spid="280">
                                            <p:txEl>
                                              <p:pRg st="1" end="1"/>
                                            </p:txEl>
                                          </p:spTgt>
                                        </p:tgtEl>
                                        <p:attrNameLst>
                                          <p:attrName>style.visibility</p:attrName>
                                        </p:attrNameLst>
                                      </p:cBhvr>
                                      <p:to>
                                        <p:strVal val="visible"/>
                                      </p:to>
                                    </p:set>
                                    <p:animEffect transition="in" filter="fade">
                                      <p:cBhvr>
                                        <p:cTn id="15" dur="3100"/>
                                        <p:tgtEl>
                                          <p:spTgt spid="280">
                                            <p:txEl>
                                              <p:pRg st="1" end="1"/>
                                            </p:txEl>
                                          </p:spTgt>
                                        </p:tgtEl>
                                      </p:cBhvr>
                                    </p:animEffect>
                                  </p:childTnLst>
                                </p:cTn>
                              </p:par>
                            </p:childTnLst>
                          </p:cTn>
                        </p:par>
                        <p:par>
                          <p:cTn id="16" fill="hold">
                            <p:stCondLst>
                              <p:cond delay="7200"/>
                            </p:stCondLst>
                            <p:childTnLst>
                              <p:par>
                                <p:cTn id="17" presetID="10" presetClass="entr" presetSubtype="0" fill="hold" nodeType="afterEffect">
                                  <p:stCondLst>
                                    <p:cond delay="0"/>
                                  </p:stCondLst>
                                  <p:childTnLst>
                                    <p:set>
                                      <p:cBhvr>
                                        <p:cTn id="18" dur="1" fill="hold">
                                          <p:stCondLst>
                                            <p:cond delay="0"/>
                                          </p:stCondLst>
                                        </p:cTn>
                                        <p:tgtEl>
                                          <p:spTgt spid="280">
                                            <p:txEl>
                                              <p:pRg st="2" end="2"/>
                                            </p:txEl>
                                          </p:spTgt>
                                        </p:tgtEl>
                                        <p:attrNameLst>
                                          <p:attrName>style.visibility</p:attrName>
                                        </p:attrNameLst>
                                      </p:cBhvr>
                                      <p:to>
                                        <p:strVal val="visible"/>
                                      </p:to>
                                    </p:set>
                                    <p:animEffect transition="in" filter="fade">
                                      <p:cBhvr>
                                        <p:cTn id="19" dur="3100"/>
                                        <p:tgtEl>
                                          <p:spTgt spid="280">
                                            <p:txEl>
                                              <p:pRg st="2" end="2"/>
                                            </p:txEl>
                                          </p:spTgt>
                                        </p:tgtEl>
                                      </p:cBhvr>
                                    </p:animEffect>
                                  </p:childTnLst>
                                </p:cTn>
                              </p:par>
                            </p:childTnLst>
                          </p:cTn>
                        </p:par>
                        <p:par>
                          <p:cTn id="20" fill="hold">
                            <p:stCondLst>
                              <p:cond delay="10300"/>
                            </p:stCondLst>
                            <p:childTnLst>
                              <p:par>
                                <p:cTn id="21" presetID="10" presetClass="entr" presetSubtype="0" fill="hold" nodeType="afterEffect">
                                  <p:stCondLst>
                                    <p:cond delay="0"/>
                                  </p:stCondLst>
                                  <p:childTnLst>
                                    <p:set>
                                      <p:cBhvr>
                                        <p:cTn id="22" dur="1" fill="hold">
                                          <p:stCondLst>
                                            <p:cond delay="0"/>
                                          </p:stCondLst>
                                        </p:cTn>
                                        <p:tgtEl>
                                          <p:spTgt spid="280">
                                            <p:txEl>
                                              <p:pRg st="3" end="3"/>
                                            </p:txEl>
                                          </p:spTgt>
                                        </p:tgtEl>
                                        <p:attrNameLst>
                                          <p:attrName>style.visibility</p:attrName>
                                        </p:attrNameLst>
                                      </p:cBhvr>
                                      <p:to>
                                        <p:strVal val="visible"/>
                                      </p:to>
                                    </p:set>
                                    <p:animEffect transition="in" filter="fade">
                                      <p:cBhvr>
                                        <p:cTn id="23" dur="3100"/>
                                        <p:tgtEl>
                                          <p:spTgt spid="280">
                                            <p:txEl>
                                              <p:pRg st="3" end="3"/>
                                            </p:txEl>
                                          </p:spTgt>
                                        </p:tgtEl>
                                      </p:cBhvr>
                                    </p:animEffect>
                                  </p:childTnLst>
                                </p:cTn>
                              </p:par>
                            </p:childTnLst>
                          </p:cTn>
                        </p:par>
                        <p:par>
                          <p:cTn id="24" fill="hold">
                            <p:stCondLst>
                              <p:cond delay="13400"/>
                            </p:stCondLst>
                            <p:childTnLst>
                              <p:par>
                                <p:cTn id="25" presetID="10" presetClass="entr" presetSubtype="0" fill="hold" nodeType="afterEffect">
                                  <p:stCondLst>
                                    <p:cond delay="0"/>
                                  </p:stCondLst>
                                  <p:childTnLst>
                                    <p:set>
                                      <p:cBhvr>
                                        <p:cTn id="26" dur="1" fill="hold">
                                          <p:stCondLst>
                                            <p:cond delay="0"/>
                                          </p:stCondLst>
                                        </p:cTn>
                                        <p:tgtEl>
                                          <p:spTgt spid="280">
                                            <p:txEl>
                                              <p:pRg st="4" end="4"/>
                                            </p:txEl>
                                          </p:spTgt>
                                        </p:tgtEl>
                                        <p:attrNameLst>
                                          <p:attrName>style.visibility</p:attrName>
                                        </p:attrNameLst>
                                      </p:cBhvr>
                                      <p:to>
                                        <p:strVal val="visible"/>
                                      </p:to>
                                    </p:set>
                                    <p:animEffect transition="in" filter="fade">
                                      <p:cBhvr>
                                        <p:cTn id="27" dur="3100"/>
                                        <p:tgtEl>
                                          <p:spTgt spid="280">
                                            <p:txEl>
                                              <p:pRg st="4" end="4"/>
                                            </p:txEl>
                                          </p:spTgt>
                                        </p:tgtEl>
                                      </p:cBhvr>
                                    </p:animEffect>
                                  </p:childTnLst>
                                </p:cTn>
                              </p:par>
                            </p:childTnLst>
                          </p:cTn>
                        </p:par>
                        <p:par>
                          <p:cTn id="28" fill="hold">
                            <p:stCondLst>
                              <p:cond delay="16500"/>
                            </p:stCondLst>
                            <p:childTnLst>
                              <p:par>
                                <p:cTn id="29" presetID="10" presetClass="entr" presetSubtype="0" fill="hold" nodeType="afterEffect">
                                  <p:stCondLst>
                                    <p:cond delay="0"/>
                                  </p:stCondLst>
                                  <p:childTnLst>
                                    <p:set>
                                      <p:cBhvr>
                                        <p:cTn id="30" dur="1" fill="hold">
                                          <p:stCondLst>
                                            <p:cond delay="0"/>
                                          </p:stCondLst>
                                        </p:cTn>
                                        <p:tgtEl>
                                          <p:spTgt spid="280">
                                            <p:txEl>
                                              <p:pRg st="5" end="5"/>
                                            </p:txEl>
                                          </p:spTgt>
                                        </p:tgtEl>
                                        <p:attrNameLst>
                                          <p:attrName>style.visibility</p:attrName>
                                        </p:attrNameLst>
                                      </p:cBhvr>
                                      <p:to>
                                        <p:strVal val="visible"/>
                                      </p:to>
                                    </p:set>
                                    <p:animEffect transition="in" filter="fade">
                                      <p:cBhvr>
                                        <p:cTn id="31" dur="3100"/>
                                        <p:tgtEl>
                                          <p:spTgt spid="28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Take Off/ Premature Termination of Tow</a:t>
            </a:r>
            <a:endParaRPr/>
          </a:p>
          <a:p>
            <a:pPr marL="914400" lvl="0" indent="457200" algn="l" rtl="0">
              <a:spcBef>
                <a:spcPts val="0"/>
              </a:spcBef>
              <a:spcAft>
                <a:spcPts val="0"/>
              </a:spcAft>
              <a:buNone/>
            </a:pPr>
            <a:r>
              <a:rPr lang="en"/>
              <a:t>Pegasus Accident Synopsis</a:t>
            </a:r>
            <a:endParaRPr/>
          </a:p>
        </p:txBody>
      </p:sp>
      <p:sp>
        <p:nvSpPr>
          <p:cNvPr id="286" name="Google Shape;286;p48"/>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a:t>CB-SIT-CB mnemonic </a:t>
            </a:r>
            <a:endParaRPr/>
          </a:p>
          <a:p>
            <a:pPr marL="457200" lvl="0" indent="0" algn="l" rtl="0">
              <a:spcBef>
                <a:spcPts val="1600"/>
              </a:spcBef>
              <a:spcAft>
                <a:spcPts val="0"/>
              </a:spcAft>
              <a:buNone/>
            </a:pPr>
            <a:r>
              <a:rPr lang="en"/>
              <a:t>Had to clear Runway for landing glider</a:t>
            </a:r>
            <a:endParaRPr/>
          </a:p>
          <a:p>
            <a:pPr marL="457200" lvl="0" indent="0" algn="l" rtl="0">
              <a:spcBef>
                <a:spcPts val="1600"/>
              </a:spcBef>
              <a:spcAft>
                <a:spcPts val="0"/>
              </a:spcAft>
              <a:buNone/>
            </a:pPr>
            <a:r>
              <a:rPr lang="en"/>
              <a:t>CB-SIT-CB checked a 2nd time, wagged rudder and radioed “glider ready”</a:t>
            </a:r>
            <a:endParaRPr/>
          </a:p>
          <a:p>
            <a:pPr marL="457200" lvl="0" indent="0" algn="l" rtl="0">
              <a:spcBef>
                <a:spcPts val="1600"/>
              </a:spcBef>
              <a:spcAft>
                <a:spcPts val="0"/>
              </a:spcAft>
              <a:buNone/>
            </a:pPr>
            <a:endParaRPr/>
          </a:p>
          <a:p>
            <a:pPr marL="457200" lvl="0" indent="0" algn="l" rtl="0">
              <a:spcBef>
                <a:spcPts val="1600"/>
              </a:spcBef>
              <a:spcAft>
                <a:spcPts val="16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6">
                                            <p:txEl>
                                              <p:pRg st="0" end="0"/>
                                            </p:txEl>
                                          </p:spTgt>
                                        </p:tgtEl>
                                        <p:attrNameLst>
                                          <p:attrName>style.visibility</p:attrName>
                                        </p:attrNameLst>
                                      </p:cBhvr>
                                      <p:to>
                                        <p:strVal val="visible"/>
                                      </p:to>
                                    </p:set>
                                    <p:animEffect transition="in" filter="fade">
                                      <p:cBhvr>
                                        <p:cTn id="7" dur="2500"/>
                                        <p:tgtEl>
                                          <p:spTgt spid="286">
                                            <p:txEl>
                                              <p:pRg st="0" end="0"/>
                                            </p:txEl>
                                          </p:spTgt>
                                        </p:tgtEl>
                                      </p:cBhvr>
                                    </p:animEffect>
                                  </p:childTnLst>
                                </p:cTn>
                              </p:par>
                            </p:childTnLst>
                          </p:cTn>
                        </p:par>
                        <p:par>
                          <p:cTn id="8" fill="hold">
                            <p:stCondLst>
                              <p:cond delay="2500"/>
                            </p:stCondLst>
                            <p:childTnLst>
                              <p:par>
                                <p:cTn id="9" presetID="10" presetClass="entr" presetSubtype="0" fill="hold" nodeType="afterEffect">
                                  <p:stCondLst>
                                    <p:cond delay="0"/>
                                  </p:stCondLst>
                                  <p:childTnLst>
                                    <p:set>
                                      <p:cBhvr>
                                        <p:cTn id="10" dur="1" fill="hold">
                                          <p:stCondLst>
                                            <p:cond delay="0"/>
                                          </p:stCondLst>
                                        </p:cTn>
                                        <p:tgtEl>
                                          <p:spTgt spid="286">
                                            <p:txEl>
                                              <p:pRg st="1" end="1"/>
                                            </p:txEl>
                                          </p:spTgt>
                                        </p:tgtEl>
                                        <p:attrNameLst>
                                          <p:attrName>style.visibility</p:attrName>
                                        </p:attrNameLst>
                                      </p:cBhvr>
                                      <p:to>
                                        <p:strVal val="visible"/>
                                      </p:to>
                                    </p:set>
                                    <p:animEffect transition="in" filter="fade">
                                      <p:cBhvr>
                                        <p:cTn id="11" dur="2500"/>
                                        <p:tgtEl>
                                          <p:spTgt spid="286">
                                            <p:txEl>
                                              <p:pRg st="1" end="1"/>
                                            </p:txEl>
                                          </p:spTgt>
                                        </p:tgtEl>
                                      </p:cBhvr>
                                    </p:animEffect>
                                  </p:childTnLst>
                                </p:cTn>
                              </p:par>
                            </p:childTnLst>
                          </p:cTn>
                        </p:par>
                        <p:par>
                          <p:cTn id="12" fill="hold">
                            <p:stCondLst>
                              <p:cond delay="5000"/>
                            </p:stCondLst>
                            <p:childTnLst>
                              <p:par>
                                <p:cTn id="13" presetID="10" presetClass="entr" presetSubtype="0" fill="hold" nodeType="afterEffect">
                                  <p:stCondLst>
                                    <p:cond delay="0"/>
                                  </p:stCondLst>
                                  <p:childTnLst>
                                    <p:set>
                                      <p:cBhvr>
                                        <p:cTn id="14" dur="1" fill="hold">
                                          <p:stCondLst>
                                            <p:cond delay="0"/>
                                          </p:stCondLst>
                                        </p:cTn>
                                        <p:tgtEl>
                                          <p:spTgt spid="286">
                                            <p:txEl>
                                              <p:pRg st="2" end="2"/>
                                            </p:txEl>
                                          </p:spTgt>
                                        </p:tgtEl>
                                        <p:attrNameLst>
                                          <p:attrName>style.visibility</p:attrName>
                                        </p:attrNameLst>
                                      </p:cBhvr>
                                      <p:to>
                                        <p:strVal val="visible"/>
                                      </p:to>
                                    </p:set>
                                    <p:animEffect transition="in" filter="fade">
                                      <p:cBhvr>
                                        <p:cTn id="15" dur="2500"/>
                                        <p:tgtEl>
                                          <p:spTgt spid="286">
                                            <p:txEl>
                                              <p:pRg st="2" end="2"/>
                                            </p:txEl>
                                          </p:spTgt>
                                        </p:tgtEl>
                                      </p:cBhvr>
                                    </p:animEffect>
                                  </p:childTnLst>
                                </p:cTn>
                              </p:par>
                            </p:childTnLst>
                          </p:cTn>
                        </p:par>
                        <p:par>
                          <p:cTn id="16" fill="hold">
                            <p:stCondLst>
                              <p:cond delay="7500"/>
                            </p:stCondLst>
                            <p:childTnLst>
                              <p:par>
                                <p:cTn id="17" presetID="10" presetClass="entr" presetSubtype="0" fill="hold" nodeType="afterEffect">
                                  <p:stCondLst>
                                    <p:cond delay="0"/>
                                  </p:stCondLst>
                                  <p:childTnLst>
                                    <p:set>
                                      <p:cBhvr>
                                        <p:cTn id="18" dur="1" fill="hold">
                                          <p:stCondLst>
                                            <p:cond delay="0"/>
                                          </p:stCondLst>
                                        </p:cTn>
                                        <p:tgtEl>
                                          <p:spTgt spid="286">
                                            <p:txEl>
                                              <p:pRg st="3" end="3"/>
                                            </p:txEl>
                                          </p:spTgt>
                                        </p:tgtEl>
                                        <p:attrNameLst>
                                          <p:attrName>style.visibility</p:attrName>
                                        </p:attrNameLst>
                                      </p:cBhvr>
                                      <p:to>
                                        <p:strVal val="visible"/>
                                      </p:to>
                                    </p:set>
                                    <p:animEffect transition="in" filter="fade">
                                      <p:cBhvr>
                                        <p:cTn id="19" dur="2500"/>
                                        <p:tgtEl>
                                          <p:spTgt spid="286">
                                            <p:txEl>
                                              <p:pRg st="3" end="3"/>
                                            </p:txEl>
                                          </p:spTgt>
                                        </p:tgtEl>
                                      </p:cBhvr>
                                    </p:animEffect>
                                  </p:childTnLst>
                                </p:cTn>
                              </p:par>
                            </p:childTnLst>
                          </p:cTn>
                        </p:par>
                        <p:par>
                          <p:cTn id="20" fill="hold">
                            <p:stCondLst>
                              <p:cond delay="10000"/>
                            </p:stCondLst>
                            <p:childTnLst>
                              <p:par>
                                <p:cTn id="21" presetID="10" presetClass="entr" presetSubtype="0" fill="hold" nodeType="afterEffect">
                                  <p:stCondLst>
                                    <p:cond delay="0"/>
                                  </p:stCondLst>
                                  <p:childTnLst>
                                    <p:set>
                                      <p:cBhvr>
                                        <p:cTn id="22" dur="1" fill="hold">
                                          <p:stCondLst>
                                            <p:cond delay="0"/>
                                          </p:stCondLst>
                                        </p:cTn>
                                        <p:tgtEl>
                                          <p:spTgt spid="286">
                                            <p:txEl>
                                              <p:pRg st="4" end="4"/>
                                            </p:txEl>
                                          </p:spTgt>
                                        </p:tgtEl>
                                        <p:attrNameLst>
                                          <p:attrName>style.visibility</p:attrName>
                                        </p:attrNameLst>
                                      </p:cBhvr>
                                      <p:to>
                                        <p:strVal val="visible"/>
                                      </p:to>
                                    </p:set>
                                    <p:animEffect transition="in" filter="fade">
                                      <p:cBhvr>
                                        <p:cTn id="23" dur="2500"/>
                                        <p:tgtEl>
                                          <p:spTgt spid="28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Take Off/ Premature Termination of Tow</a:t>
            </a:r>
            <a:endParaRPr/>
          </a:p>
          <a:p>
            <a:pPr marL="0" lvl="0" indent="457200" algn="l" rtl="0">
              <a:spcBef>
                <a:spcPts val="0"/>
              </a:spcBef>
              <a:spcAft>
                <a:spcPts val="0"/>
              </a:spcAft>
              <a:buNone/>
            </a:pPr>
            <a:r>
              <a:rPr lang="en"/>
              <a:t>Pegasus Accident: Pilot Narrative</a:t>
            </a:r>
            <a:endParaRPr/>
          </a:p>
        </p:txBody>
      </p:sp>
      <p:sp>
        <p:nvSpPr>
          <p:cNvPr id="292" name="Google Shape;292;p49"/>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a:t>“The tow was initially normal, but I quickly kited behind the towplane and found I had no pitch control.  Aware of the danger to the tow plane in the rapidly developing situation, I pulled the release. Already nose high the sailplane stalled, pitched forward and fell to the ground landing in the turf to the right of the runway”</a:t>
            </a:r>
            <a:endParaRPr/>
          </a:p>
          <a:p>
            <a:pPr marL="457200" lvl="0" indent="0" algn="l" rtl="0">
              <a:spcBef>
                <a:spcPts val="1600"/>
              </a:spcBef>
              <a:spcAft>
                <a:spcPts val="16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2">
                                            <p:txEl>
                                              <p:pRg st="0" end="0"/>
                                            </p:txEl>
                                          </p:spTgt>
                                        </p:tgtEl>
                                        <p:attrNameLst>
                                          <p:attrName>style.visibility</p:attrName>
                                        </p:attrNameLst>
                                      </p:cBhvr>
                                      <p:to>
                                        <p:strVal val="visible"/>
                                      </p:to>
                                    </p:set>
                                    <p:animEffect transition="in" filter="fade">
                                      <p:cBhvr>
                                        <p:cTn id="7" dur="2000"/>
                                        <p:tgtEl>
                                          <p:spTgt spid="292">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92">
                                            <p:txEl>
                                              <p:pRg st="1" end="1"/>
                                            </p:txEl>
                                          </p:spTgt>
                                        </p:tgtEl>
                                        <p:attrNameLst>
                                          <p:attrName>style.visibility</p:attrName>
                                        </p:attrNameLst>
                                      </p:cBhvr>
                                      <p:to>
                                        <p:strVal val="visible"/>
                                      </p:to>
                                    </p:set>
                                    <p:animEffect transition="in" filter="fade">
                                      <p:cBhvr>
                                        <p:cTn id="11" dur="2000"/>
                                        <p:tgtEl>
                                          <p:spTgt spid="29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98" name="Google Shape;298;p50"/>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99" name="Google Shape;299;p50"/>
          <p:cNvPicPr preferRelativeResize="0"/>
          <p:nvPr/>
        </p:nvPicPr>
        <p:blipFill>
          <a:blip r:embed="rId3">
            <a:alphaModFix/>
          </a:blip>
          <a:stretch>
            <a:fillRect/>
          </a:stretch>
        </p:blipFill>
        <p:spPr>
          <a:xfrm>
            <a:off x="0" y="691592"/>
            <a:ext cx="9143999" cy="376031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5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Why does the glider kite?</a:t>
            </a:r>
            <a:endParaRPr/>
          </a:p>
        </p:txBody>
      </p:sp>
      <p:sp>
        <p:nvSpPr>
          <p:cNvPr id="305" name="Google Shape;305;p51"/>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Angle of attack of the horizontal stablizer is set slightly negative</a:t>
            </a:r>
            <a:endParaRPr/>
          </a:p>
          <a:p>
            <a:pPr marL="0" lvl="0" indent="0" algn="l" rtl="0">
              <a:spcBef>
                <a:spcPts val="1600"/>
              </a:spcBef>
              <a:spcAft>
                <a:spcPts val="0"/>
              </a:spcAft>
              <a:buNone/>
            </a:pPr>
            <a:r>
              <a:rPr lang="en"/>
              <a:t>This imparts a tail down force (nose up)</a:t>
            </a:r>
            <a:endParaRPr/>
          </a:p>
          <a:p>
            <a:pPr marL="0" lvl="0" indent="0" algn="l" rtl="0">
              <a:spcBef>
                <a:spcPts val="1600"/>
              </a:spcBef>
              <a:spcAft>
                <a:spcPts val="1600"/>
              </a:spcAft>
              <a:buNone/>
            </a:pPr>
            <a:r>
              <a:rPr lang="en"/>
              <a:t>As acceleration continues the tail is forced progressively down (nose up)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5">
                                            <p:txEl>
                                              <p:pRg st="0" end="0"/>
                                            </p:txEl>
                                          </p:spTgt>
                                        </p:tgtEl>
                                        <p:attrNameLst>
                                          <p:attrName>style.visibility</p:attrName>
                                        </p:attrNameLst>
                                      </p:cBhvr>
                                      <p:to>
                                        <p:strVal val="visible"/>
                                      </p:to>
                                    </p:set>
                                    <p:animEffect transition="in" filter="fade">
                                      <p:cBhvr>
                                        <p:cTn id="7" dur="2600"/>
                                        <p:tgtEl>
                                          <p:spTgt spid="3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5">
                                            <p:txEl>
                                              <p:pRg st="1" end="1"/>
                                            </p:txEl>
                                          </p:spTgt>
                                        </p:tgtEl>
                                        <p:attrNameLst>
                                          <p:attrName>style.visibility</p:attrName>
                                        </p:attrNameLst>
                                      </p:cBhvr>
                                      <p:to>
                                        <p:strVal val="visible"/>
                                      </p:to>
                                    </p:set>
                                    <p:animEffect transition="in" filter="fade">
                                      <p:cBhvr>
                                        <p:cTn id="12" dur="2600"/>
                                        <p:tgtEl>
                                          <p:spTgt spid="3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5">
                                            <p:txEl>
                                              <p:pRg st="2" end="2"/>
                                            </p:txEl>
                                          </p:spTgt>
                                        </p:tgtEl>
                                        <p:attrNameLst>
                                          <p:attrName>style.visibility</p:attrName>
                                        </p:attrNameLst>
                                      </p:cBhvr>
                                      <p:to>
                                        <p:strVal val="visible"/>
                                      </p:to>
                                    </p:set>
                                    <p:animEffect transition="in" filter="fade">
                                      <p:cBhvr>
                                        <p:cTn id="17" dur="2600"/>
                                        <p:tgtEl>
                                          <p:spTgt spid="30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7" name="Google Shape;87;p16"/>
          <p:cNvPicPr preferRelativeResize="0"/>
          <p:nvPr/>
        </p:nvPicPr>
        <p:blipFill rotWithShape="1">
          <a:blip r:embed="rId3">
            <a:alphaModFix/>
          </a:blip>
          <a:srcRect t="3670"/>
          <a:stretch/>
        </p:blipFill>
        <p:spPr>
          <a:xfrm>
            <a:off x="460950" y="130025"/>
            <a:ext cx="8189302" cy="488217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5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311" name="Google Shape;311;p52"/>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312" name="Google Shape;312;p52"/>
          <p:cNvPicPr preferRelativeResize="0"/>
          <p:nvPr/>
        </p:nvPicPr>
        <p:blipFill>
          <a:blip r:embed="rId3">
            <a:alphaModFix/>
          </a:blip>
          <a:stretch>
            <a:fillRect/>
          </a:stretch>
        </p:blipFill>
        <p:spPr>
          <a:xfrm>
            <a:off x="1957723" y="0"/>
            <a:ext cx="5228555" cy="514350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Take Off/ Premature Termination of Tow</a:t>
            </a:r>
            <a:endParaRPr/>
          </a:p>
          <a:p>
            <a:pPr marL="457200" lvl="0" indent="457200" algn="l" rtl="0">
              <a:spcBef>
                <a:spcPts val="0"/>
              </a:spcBef>
              <a:spcAft>
                <a:spcPts val="0"/>
              </a:spcAft>
              <a:buNone/>
            </a:pPr>
            <a:r>
              <a:rPr lang="en"/>
              <a:t>Analysis: Pegasus Accident</a:t>
            </a:r>
            <a:endParaRPr/>
          </a:p>
        </p:txBody>
      </p:sp>
      <p:sp>
        <p:nvSpPr>
          <p:cNvPr id="318" name="Google Shape;318;p53"/>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a:t>Highly experienced professional pilot with multiple ratings</a:t>
            </a:r>
            <a:endParaRPr/>
          </a:p>
          <a:p>
            <a:pPr marL="457200" lvl="0" indent="0" algn="l" rtl="0">
              <a:spcBef>
                <a:spcPts val="1600"/>
              </a:spcBef>
              <a:spcAft>
                <a:spcPts val="0"/>
              </a:spcAft>
              <a:buNone/>
            </a:pPr>
            <a:r>
              <a:rPr lang="en"/>
              <a:t>26,000 total flight hours</a:t>
            </a:r>
            <a:endParaRPr/>
          </a:p>
          <a:p>
            <a:pPr marL="457200" lvl="0" indent="0" algn="l" rtl="0">
              <a:spcBef>
                <a:spcPts val="1600"/>
              </a:spcBef>
              <a:spcAft>
                <a:spcPts val="1600"/>
              </a:spcAft>
              <a:buNone/>
            </a:pPr>
            <a:r>
              <a:rPr lang="en"/>
              <a:t>653 total hours in this make/model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8">
                                            <p:txEl>
                                              <p:pRg st="0" end="0"/>
                                            </p:txEl>
                                          </p:spTgt>
                                        </p:tgtEl>
                                        <p:attrNameLst>
                                          <p:attrName>style.visibility</p:attrName>
                                        </p:attrNameLst>
                                      </p:cBhvr>
                                      <p:to>
                                        <p:strVal val="visible"/>
                                      </p:to>
                                    </p:set>
                                    <p:animEffect transition="in" filter="fade">
                                      <p:cBhvr>
                                        <p:cTn id="7" dur="2000"/>
                                        <p:tgtEl>
                                          <p:spTgt spid="3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8">
                                            <p:txEl>
                                              <p:pRg st="1" end="1"/>
                                            </p:txEl>
                                          </p:spTgt>
                                        </p:tgtEl>
                                        <p:attrNameLst>
                                          <p:attrName>style.visibility</p:attrName>
                                        </p:attrNameLst>
                                      </p:cBhvr>
                                      <p:to>
                                        <p:strVal val="visible"/>
                                      </p:to>
                                    </p:set>
                                    <p:animEffect transition="in" filter="fade">
                                      <p:cBhvr>
                                        <p:cTn id="12" dur="2000"/>
                                        <p:tgtEl>
                                          <p:spTgt spid="3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8">
                                            <p:txEl>
                                              <p:pRg st="2" end="2"/>
                                            </p:txEl>
                                          </p:spTgt>
                                        </p:tgtEl>
                                        <p:attrNameLst>
                                          <p:attrName>style.visibility</p:attrName>
                                        </p:attrNameLst>
                                      </p:cBhvr>
                                      <p:to>
                                        <p:strVal val="visible"/>
                                      </p:to>
                                    </p:set>
                                    <p:animEffect transition="in" filter="fade">
                                      <p:cBhvr>
                                        <p:cTn id="17" dur="2000"/>
                                        <p:tgtEl>
                                          <p:spTgt spid="3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Take Off/ Premature Termination of Tow</a:t>
            </a:r>
            <a:endParaRPr/>
          </a:p>
          <a:p>
            <a:pPr marL="457200" lvl="0" indent="457200" algn="l" rtl="0">
              <a:spcBef>
                <a:spcPts val="0"/>
              </a:spcBef>
              <a:spcAft>
                <a:spcPts val="0"/>
              </a:spcAft>
              <a:buNone/>
            </a:pPr>
            <a:r>
              <a:rPr lang="en"/>
              <a:t>Analysis: Pegasus Accident</a:t>
            </a:r>
            <a:endParaRPr/>
          </a:p>
        </p:txBody>
      </p:sp>
      <p:sp>
        <p:nvSpPr>
          <p:cNvPr id="324" name="Google Shape;324;p5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sz="1600"/>
              <a:t>Distraction</a:t>
            </a:r>
            <a:endParaRPr sz="1600"/>
          </a:p>
          <a:p>
            <a:pPr marL="457200" lvl="0" indent="0" algn="l" rtl="0">
              <a:spcBef>
                <a:spcPts val="1600"/>
              </a:spcBef>
              <a:spcAft>
                <a:spcPts val="0"/>
              </a:spcAft>
              <a:buNone/>
            </a:pPr>
            <a:r>
              <a:rPr lang="en" sz="1600"/>
              <a:t>Checklist Usage</a:t>
            </a:r>
            <a:endParaRPr sz="1600"/>
          </a:p>
          <a:p>
            <a:pPr marL="457200" lvl="0" indent="0" algn="l" rtl="0">
              <a:spcBef>
                <a:spcPts val="1600"/>
              </a:spcBef>
              <a:spcAft>
                <a:spcPts val="0"/>
              </a:spcAft>
              <a:buNone/>
            </a:pPr>
            <a:r>
              <a:rPr lang="en" sz="1600"/>
              <a:t>Currency:</a:t>
            </a:r>
            <a:endParaRPr sz="1600"/>
          </a:p>
          <a:p>
            <a:pPr marL="457200" lvl="0" indent="0" algn="l" rtl="0">
              <a:spcBef>
                <a:spcPts val="1600"/>
              </a:spcBef>
              <a:spcAft>
                <a:spcPts val="0"/>
              </a:spcAft>
              <a:buNone/>
            </a:pPr>
            <a:r>
              <a:rPr lang="en" sz="1600"/>
              <a:t> </a:t>
            </a:r>
            <a:r>
              <a:rPr lang="en" sz="1300"/>
              <a:t>had not flown that glider at KVSF since May 6, 2023</a:t>
            </a:r>
            <a:endParaRPr sz="1300"/>
          </a:p>
          <a:p>
            <a:pPr marL="457200" lvl="0" indent="0" algn="l" rtl="0">
              <a:spcBef>
                <a:spcPts val="1600"/>
              </a:spcBef>
              <a:spcAft>
                <a:spcPts val="0"/>
              </a:spcAft>
              <a:buNone/>
            </a:pPr>
            <a:r>
              <a:rPr lang="en" sz="1300"/>
              <a:t> last flight review or equivalent October 5, 2021</a:t>
            </a:r>
            <a:endParaRPr sz="1300"/>
          </a:p>
          <a:p>
            <a:pPr marL="457200" lvl="0" indent="0" algn="l" rtl="0">
              <a:spcBef>
                <a:spcPts val="1600"/>
              </a:spcBef>
              <a:spcAft>
                <a:spcPts val="1600"/>
              </a:spcAft>
              <a:buNone/>
            </a:pPr>
            <a:r>
              <a:rPr lang="en" sz="1600"/>
              <a:t> Critical Assembly Check and Positive Control Check</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4">
                                            <p:txEl>
                                              <p:pRg st="0" end="0"/>
                                            </p:txEl>
                                          </p:spTgt>
                                        </p:tgtEl>
                                        <p:attrNameLst>
                                          <p:attrName>style.visibility</p:attrName>
                                        </p:attrNameLst>
                                      </p:cBhvr>
                                      <p:to>
                                        <p:strVal val="visible"/>
                                      </p:to>
                                    </p:set>
                                    <p:animEffect transition="in" filter="fade">
                                      <p:cBhvr>
                                        <p:cTn id="7" dur="1000"/>
                                        <p:tgtEl>
                                          <p:spTgt spid="3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4">
                                            <p:txEl>
                                              <p:pRg st="1" end="1"/>
                                            </p:txEl>
                                          </p:spTgt>
                                        </p:tgtEl>
                                        <p:attrNameLst>
                                          <p:attrName>style.visibility</p:attrName>
                                        </p:attrNameLst>
                                      </p:cBhvr>
                                      <p:to>
                                        <p:strVal val="visible"/>
                                      </p:to>
                                    </p:set>
                                    <p:animEffect transition="in" filter="fade">
                                      <p:cBhvr>
                                        <p:cTn id="12" dur="1000"/>
                                        <p:tgtEl>
                                          <p:spTgt spid="3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4">
                                            <p:txEl>
                                              <p:pRg st="2" end="2"/>
                                            </p:txEl>
                                          </p:spTgt>
                                        </p:tgtEl>
                                        <p:attrNameLst>
                                          <p:attrName>style.visibility</p:attrName>
                                        </p:attrNameLst>
                                      </p:cBhvr>
                                      <p:to>
                                        <p:strVal val="visible"/>
                                      </p:to>
                                    </p:set>
                                    <p:animEffect transition="in" filter="fade">
                                      <p:cBhvr>
                                        <p:cTn id="17" dur="1000"/>
                                        <p:tgtEl>
                                          <p:spTgt spid="3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4">
                                            <p:txEl>
                                              <p:pRg st="3" end="3"/>
                                            </p:txEl>
                                          </p:spTgt>
                                        </p:tgtEl>
                                        <p:attrNameLst>
                                          <p:attrName>style.visibility</p:attrName>
                                        </p:attrNameLst>
                                      </p:cBhvr>
                                      <p:to>
                                        <p:strVal val="visible"/>
                                      </p:to>
                                    </p:set>
                                    <p:animEffect transition="in" filter="fade">
                                      <p:cBhvr>
                                        <p:cTn id="22" dur="1000"/>
                                        <p:tgtEl>
                                          <p:spTgt spid="32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4">
                                            <p:txEl>
                                              <p:pRg st="4" end="4"/>
                                            </p:txEl>
                                          </p:spTgt>
                                        </p:tgtEl>
                                        <p:attrNameLst>
                                          <p:attrName>style.visibility</p:attrName>
                                        </p:attrNameLst>
                                      </p:cBhvr>
                                      <p:to>
                                        <p:strVal val="visible"/>
                                      </p:to>
                                    </p:set>
                                    <p:animEffect transition="in" filter="fade">
                                      <p:cBhvr>
                                        <p:cTn id="27" dur="1000"/>
                                        <p:tgtEl>
                                          <p:spTgt spid="32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4">
                                            <p:txEl>
                                              <p:pRg st="5" end="5"/>
                                            </p:txEl>
                                          </p:spTgt>
                                        </p:tgtEl>
                                        <p:attrNameLst>
                                          <p:attrName>style.visibility</p:attrName>
                                        </p:attrNameLst>
                                      </p:cBhvr>
                                      <p:to>
                                        <p:strVal val="visible"/>
                                      </p:to>
                                    </p:set>
                                    <p:animEffect transition="in" filter="fade">
                                      <p:cBhvr>
                                        <p:cTn id="32" dur="1000"/>
                                        <p:tgtEl>
                                          <p:spTgt spid="3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Shape 328"/>
        <p:cNvGrpSpPr/>
        <p:nvPr/>
      </p:nvGrpSpPr>
      <p:grpSpPr>
        <a:xfrm>
          <a:off x="0" y="0"/>
          <a:ext cx="0" cy="0"/>
          <a:chOff x="0" y="0"/>
          <a:chExt cx="0" cy="0"/>
        </a:xfrm>
      </p:grpSpPr>
      <p:sp>
        <p:nvSpPr>
          <p:cNvPr id="329" name="Google Shape;329;p5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330" name="Google Shape;330;p55"/>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331" name="Google Shape;331;p55"/>
          <p:cNvPicPr preferRelativeResize="0"/>
          <p:nvPr/>
        </p:nvPicPr>
        <p:blipFill>
          <a:blip r:embed="rId3">
            <a:alphaModFix/>
          </a:blip>
          <a:stretch>
            <a:fillRect/>
          </a:stretch>
        </p:blipFill>
        <p:spPr>
          <a:xfrm>
            <a:off x="10950" y="455388"/>
            <a:ext cx="9144000" cy="4286825"/>
          </a:xfrm>
          <a:prstGeom prst="rect">
            <a:avLst/>
          </a:prstGeom>
          <a:noFill/>
          <a:ln>
            <a:noFill/>
          </a:ln>
        </p:spPr>
      </p:pic>
      <p:sp>
        <p:nvSpPr>
          <p:cNvPr id="332" name="Google Shape;332;p55"/>
          <p:cNvSpPr/>
          <p:nvPr/>
        </p:nvSpPr>
        <p:spPr>
          <a:xfrm rot="941177">
            <a:off x="6787200" y="3571417"/>
            <a:ext cx="601398" cy="216263"/>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2"/>
                                        </p:tgtEl>
                                        <p:attrNameLst>
                                          <p:attrName>style.visibility</p:attrName>
                                        </p:attrNameLst>
                                      </p:cBhvr>
                                      <p:to>
                                        <p:strVal val="visible"/>
                                      </p:to>
                                    </p:set>
                                    <p:animEffect transition="in" filter="fade">
                                      <p:cBhvr>
                                        <p:cTn id="7" dur="2900"/>
                                        <p:tgtEl>
                                          <p:spTgt spid="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6"/>
          <p:cNvSpPr txBox="1">
            <a:spLocks noGrp="1"/>
          </p:cNvSpPr>
          <p:nvPr>
            <p:ph type="title"/>
          </p:nvPr>
        </p:nvSpPr>
        <p:spPr>
          <a:xfrm>
            <a:off x="515025" y="124375"/>
            <a:ext cx="8178900" cy="1382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sz="2800"/>
          </a:p>
          <a:p>
            <a:pPr marL="0" lvl="0" indent="0" algn="l" rtl="0">
              <a:spcBef>
                <a:spcPts val="0"/>
              </a:spcBef>
              <a:spcAft>
                <a:spcPts val="0"/>
              </a:spcAft>
              <a:buNone/>
            </a:pPr>
            <a:endParaRPr sz="2800"/>
          </a:p>
          <a:p>
            <a:pPr marL="0" lvl="0" indent="0" algn="l" rtl="0">
              <a:spcBef>
                <a:spcPts val="0"/>
              </a:spcBef>
              <a:spcAft>
                <a:spcPts val="0"/>
              </a:spcAft>
              <a:buNone/>
            </a:pPr>
            <a:endParaRPr sz="2800"/>
          </a:p>
          <a:p>
            <a:pPr marL="0" lvl="0" indent="0" algn="l" rtl="0">
              <a:spcBef>
                <a:spcPts val="0"/>
              </a:spcBef>
              <a:spcAft>
                <a:spcPts val="0"/>
              </a:spcAft>
              <a:buNone/>
            </a:pPr>
            <a:endParaRPr sz="2800"/>
          </a:p>
          <a:p>
            <a:pPr marL="0" lvl="0" indent="0" algn="l" rtl="0">
              <a:spcBef>
                <a:spcPts val="0"/>
              </a:spcBef>
              <a:spcAft>
                <a:spcPts val="0"/>
              </a:spcAft>
              <a:buNone/>
            </a:pPr>
            <a:r>
              <a:rPr lang="en" sz="2800"/>
              <a:t>Operator/Owner Safety Recommendation (How could this accident/incident have been prevented)</a:t>
            </a:r>
            <a:endParaRPr sz="2800"/>
          </a:p>
          <a:p>
            <a:pPr marL="0" lvl="0" indent="0" algn="l" rtl="0">
              <a:spcBef>
                <a:spcPts val="0"/>
              </a:spcBef>
              <a:spcAft>
                <a:spcPts val="0"/>
              </a:spcAft>
              <a:buNone/>
            </a:pPr>
            <a:endParaRPr/>
          </a:p>
        </p:txBody>
      </p:sp>
      <p:sp>
        <p:nvSpPr>
          <p:cNvPr id="338" name="Google Shape;338;p56"/>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should not have allowed myself to be distracted and immediately connected the elevator after installing the horizontal stabilizer.”</a:t>
            </a:r>
            <a:endParaRPr/>
          </a:p>
          <a:p>
            <a:pPr marL="0" lvl="0" indent="0" algn="l" rtl="0">
              <a:spcBef>
                <a:spcPts val="1600"/>
              </a:spcBef>
              <a:spcAft>
                <a:spcPts val="0"/>
              </a:spcAft>
              <a:buNone/>
            </a:pPr>
            <a:r>
              <a:rPr lang="en"/>
              <a:t>“A large “Positive Control Check” placed over the instruments until a PCC is accomplished.”</a:t>
            </a:r>
            <a:endParaRPr/>
          </a:p>
          <a:p>
            <a:pPr marL="0" lvl="0" indent="0" algn="l" rtl="0">
              <a:spcBef>
                <a:spcPts val="1600"/>
              </a:spcBef>
              <a:spcAft>
                <a:spcPts val="1600"/>
              </a:spcAft>
              <a:buNone/>
            </a:pPr>
            <a:r>
              <a:rPr lang="en"/>
              <a:t>“A “Remove Before Flight” tab attached to the elevator or elevator pushrod.”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8">
                                            <p:txEl>
                                              <p:pRg st="0" end="0"/>
                                            </p:txEl>
                                          </p:spTgt>
                                        </p:tgtEl>
                                        <p:attrNameLst>
                                          <p:attrName>style.visibility</p:attrName>
                                        </p:attrNameLst>
                                      </p:cBhvr>
                                      <p:to>
                                        <p:strVal val="visible"/>
                                      </p:to>
                                    </p:set>
                                    <p:animEffect transition="in" filter="fade">
                                      <p:cBhvr>
                                        <p:cTn id="7" dur="1000"/>
                                        <p:tgtEl>
                                          <p:spTgt spid="3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8">
                                            <p:txEl>
                                              <p:pRg st="1" end="1"/>
                                            </p:txEl>
                                          </p:spTgt>
                                        </p:tgtEl>
                                        <p:attrNameLst>
                                          <p:attrName>style.visibility</p:attrName>
                                        </p:attrNameLst>
                                      </p:cBhvr>
                                      <p:to>
                                        <p:strVal val="visible"/>
                                      </p:to>
                                    </p:set>
                                    <p:animEffect transition="in" filter="fade">
                                      <p:cBhvr>
                                        <p:cTn id="12" dur="1000"/>
                                        <p:tgtEl>
                                          <p:spTgt spid="3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8">
                                            <p:txEl>
                                              <p:pRg st="2" end="2"/>
                                            </p:txEl>
                                          </p:spTgt>
                                        </p:tgtEl>
                                        <p:attrNameLst>
                                          <p:attrName>style.visibility</p:attrName>
                                        </p:attrNameLst>
                                      </p:cBhvr>
                                      <p:to>
                                        <p:strVal val="visible"/>
                                      </p:to>
                                    </p:set>
                                    <p:animEffect transition="in" filter="fade">
                                      <p:cBhvr>
                                        <p:cTn id="17" dur="1000"/>
                                        <p:tgtEl>
                                          <p:spTgt spid="3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Operator/Owner Safety Recommendation</a:t>
            </a:r>
            <a:endParaRPr/>
          </a:p>
          <a:p>
            <a:pPr marL="0" lvl="0" indent="0" algn="l" rtl="0">
              <a:spcBef>
                <a:spcPts val="0"/>
              </a:spcBef>
              <a:spcAft>
                <a:spcPts val="0"/>
              </a:spcAft>
              <a:buNone/>
            </a:pPr>
            <a:r>
              <a:rPr lang="en"/>
              <a:t>(How could this accident/incident have been prevented)</a:t>
            </a:r>
            <a:endParaRPr/>
          </a:p>
        </p:txBody>
      </p:sp>
      <p:sp>
        <p:nvSpPr>
          <p:cNvPr id="344" name="Google Shape;344;p57"/>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“Better training for ground crew regarding Critical Assembly Checks and Positive Control Checks made up mostly of students.  I have been dubious of the knowledge of ground crew regarding safety checks for fiberglass gliders at our club.”</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1371600" lvl="0" indent="457200" algn="l" rtl="0">
              <a:spcBef>
                <a:spcPts val="0"/>
              </a:spcBef>
              <a:spcAft>
                <a:spcPts val="0"/>
              </a:spcAft>
              <a:buNone/>
            </a:pPr>
            <a:r>
              <a:rPr lang="en"/>
              <a:t>5 Hazardous Attitudes</a:t>
            </a:r>
            <a:endParaRPr/>
          </a:p>
        </p:txBody>
      </p:sp>
      <p:sp>
        <p:nvSpPr>
          <p:cNvPr id="350" name="Google Shape;350;p58"/>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Anti-Authority : disregard of rules, regulations and procedure</a:t>
            </a:r>
            <a:endParaRPr/>
          </a:p>
          <a:p>
            <a:pPr marL="0" lvl="0" indent="457200" algn="l" rtl="0">
              <a:spcBef>
                <a:spcPts val="1600"/>
              </a:spcBef>
              <a:spcAft>
                <a:spcPts val="0"/>
              </a:spcAft>
              <a:buNone/>
            </a:pPr>
            <a:r>
              <a:rPr lang="en"/>
              <a:t>Impulsivity: act immediately without thinking through consequences</a:t>
            </a:r>
            <a:endParaRPr/>
          </a:p>
          <a:p>
            <a:pPr marL="0" lvl="0" indent="0" algn="l" rtl="0">
              <a:spcBef>
                <a:spcPts val="1600"/>
              </a:spcBef>
              <a:spcAft>
                <a:spcPts val="0"/>
              </a:spcAft>
              <a:buNone/>
            </a:pPr>
            <a:r>
              <a:rPr lang="en"/>
              <a:t>	Invulnerability: happens to others, won't happen to me</a:t>
            </a:r>
            <a:endParaRPr/>
          </a:p>
          <a:p>
            <a:pPr marL="0" lvl="0" indent="0" algn="l" rtl="0">
              <a:spcBef>
                <a:spcPts val="1600"/>
              </a:spcBef>
              <a:spcAft>
                <a:spcPts val="0"/>
              </a:spcAft>
              <a:buNone/>
            </a:pPr>
            <a:r>
              <a:rPr lang="en"/>
              <a:t>	Macho: I can do it; try to impress others or that they’re superior</a:t>
            </a:r>
            <a:endParaRPr/>
          </a:p>
          <a:p>
            <a:pPr marL="0" lvl="0" indent="0" algn="l" rtl="0">
              <a:spcBef>
                <a:spcPts val="1600"/>
              </a:spcBef>
              <a:spcAft>
                <a:spcPts val="0"/>
              </a:spcAft>
              <a:buNone/>
            </a:pPr>
            <a:r>
              <a:rPr lang="en"/>
              <a:t>	Resignation: whats the use, nothing I can do</a:t>
            </a:r>
            <a:endParaRPr/>
          </a:p>
          <a:p>
            <a:pPr marL="0" lvl="0" indent="0" algn="l" rtl="0">
              <a:spcBef>
                <a:spcPts val="1600"/>
              </a:spcBef>
              <a:spcAft>
                <a:spcPts val="1600"/>
              </a:spcAft>
              <a:buNone/>
            </a:pPr>
            <a:r>
              <a:rPr lang="en"/>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0"/>
                                        </p:tgtEl>
                                        <p:attrNameLst>
                                          <p:attrName>style.visibility</p:attrName>
                                        </p:attrNameLst>
                                      </p:cBhvr>
                                      <p:to>
                                        <p:strVal val="visible"/>
                                      </p:to>
                                    </p:set>
                                    <p:animEffect transition="in" filter="fade">
                                      <p:cBhvr>
                                        <p:cTn id="7" dur="1000"/>
                                        <p:tgtEl>
                                          <p:spTgt spid="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Shape 354"/>
        <p:cNvGrpSpPr/>
        <p:nvPr/>
      </p:nvGrpSpPr>
      <p:grpSpPr>
        <a:xfrm>
          <a:off x="0" y="0"/>
          <a:ext cx="0" cy="0"/>
          <a:chOff x="0" y="0"/>
          <a:chExt cx="0" cy="0"/>
        </a:xfrm>
      </p:grpSpPr>
      <p:sp>
        <p:nvSpPr>
          <p:cNvPr id="355" name="Google Shape;355;p5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356" name="Google Shape;356;p59"/>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357" name="Google Shape;357;p59"/>
          <p:cNvPicPr preferRelativeResize="0"/>
          <p:nvPr/>
        </p:nvPicPr>
        <p:blipFill>
          <a:blip r:embed="rId3">
            <a:alphaModFix/>
          </a:blip>
          <a:stretch>
            <a:fillRect/>
          </a:stretch>
        </p:blipFill>
        <p:spPr>
          <a:xfrm>
            <a:off x="102725" y="66675"/>
            <a:ext cx="9070425" cy="50101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6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What went right?</a:t>
            </a:r>
            <a:endParaRPr/>
          </a:p>
        </p:txBody>
      </p:sp>
      <p:sp>
        <p:nvSpPr>
          <p:cNvPr id="363" name="Google Shape;363;p60"/>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Immediately released- This undoubtedly prevented a far worse accident and injury</a:t>
            </a:r>
            <a:endParaRPr/>
          </a:p>
          <a:p>
            <a:pPr marL="0" lvl="0" indent="0" algn="l" rtl="0">
              <a:spcBef>
                <a:spcPts val="1600"/>
              </a:spcBef>
              <a:spcAft>
                <a:spcPts val="0"/>
              </a:spcAft>
              <a:buNone/>
            </a:pPr>
            <a:r>
              <a:rPr lang="en"/>
              <a:t>Tow pilot had presence of mind to go to the gate to await/lead first responders to the scene</a:t>
            </a:r>
            <a:endParaRPr/>
          </a:p>
          <a:p>
            <a:pPr marL="0" lvl="0" indent="0" algn="l" rtl="0">
              <a:spcBef>
                <a:spcPts val="1600"/>
              </a:spcBef>
              <a:spcAft>
                <a:spcPts val="16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3">
                                            <p:txEl>
                                              <p:pRg st="0" end="0"/>
                                            </p:txEl>
                                          </p:spTgt>
                                        </p:tgtEl>
                                        <p:attrNameLst>
                                          <p:attrName>style.visibility</p:attrName>
                                        </p:attrNameLst>
                                      </p:cBhvr>
                                      <p:to>
                                        <p:strVal val="visible"/>
                                      </p:to>
                                    </p:set>
                                    <p:animEffect transition="in" filter="fade">
                                      <p:cBhvr>
                                        <p:cTn id="7" dur="1000"/>
                                        <p:tgtEl>
                                          <p:spTgt spid="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3">
                                            <p:txEl>
                                              <p:pRg st="1" end="1"/>
                                            </p:txEl>
                                          </p:spTgt>
                                        </p:tgtEl>
                                        <p:attrNameLst>
                                          <p:attrName>style.visibility</p:attrName>
                                        </p:attrNameLst>
                                      </p:cBhvr>
                                      <p:to>
                                        <p:strVal val="visible"/>
                                      </p:to>
                                    </p:set>
                                    <p:animEffect transition="in" filter="fade">
                                      <p:cBhvr>
                                        <p:cTn id="12" dur="1000"/>
                                        <p:tgtEl>
                                          <p:spTgt spid="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3">
                                            <p:txEl>
                                              <p:pRg st="2" end="2"/>
                                            </p:txEl>
                                          </p:spTgt>
                                        </p:tgtEl>
                                        <p:attrNameLst>
                                          <p:attrName>style.visibility</p:attrName>
                                        </p:attrNameLst>
                                      </p:cBhvr>
                                      <p:to>
                                        <p:strVal val="visible"/>
                                      </p:to>
                                    </p:set>
                                    <p:animEffect transition="in" filter="fade">
                                      <p:cBhvr>
                                        <p:cTn id="17" dur="1000"/>
                                        <p:tgtEl>
                                          <p:spTgt spid="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So what caused this event?</a:t>
            </a:r>
            <a:endParaRPr/>
          </a:p>
        </p:txBody>
      </p:sp>
      <p:sp>
        <p:nvSpPr>
          <p:cNvPr id="369" name="Google Shape;369;p61"/>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Complacency </a:t>
            </a:r>
            <a:endParaRPr/>
          </a:p>
          <a:p>
            <a:pPr marL="0" lvl="0" indent="0" algn="l" rtl="0">
              <a:spcBef>
                <a:spcPts val="1600"/>
              </a:spcBef>
              <a:spcAft>
                <a:spcPts val="16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9"/>
                                        </p:tgtEl>
                                        <p:attrNameLst>
                                          <p:attrName>style.visibility</p:attrName>
                                        </p:attrNameLst>
                                      </p:cBhvr>
                                      <p:to>
                                        <p:strVal val="visible"/>
                                      </p:to>
                                    </p:set>
                                    <p:animEffect transition="in" filter="fade">
                                      <p:cBhvr>
                                        <p:cTn id="7" dur="1000"/>
                                        <p:tgtEl>
                                          <p:spTgt spid="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3" name="Google Shape;93;p17"/>
          <p:cNvPicPr preferRelativeResize="0"/>
          <p:nvPr/>
        </p:nvPicPr>
        <p:blipFill rotWithShape="1">
          <a:blip r:embed="rId3">
            <a:alphaModFix/>
          </a:blip>
          <a:srcRect t="4270"/>
          <a:stretch/>
        </p:blipFill>
        <p:spPr>
          <a:xfrm>
            <a:off x="152400" y="40800"/>
            <a:ext cx="8873098" cy="49503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6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1828800" lvl="0" indent="0" algn="l" rtl="0">
              <a:spcBef>
                <a:spcPts val="0"/>
              </a:spcBef>
              <a:spcAft>
                <a:spcPts val="0"/>
              </a:spcAft>
              <a:buNone/>
            </a:pPr>
            <a:r>
              <a:rPr lang="en"/>
              <a:t>T/O, PTTT</a:t>
            </a:r>
            <a:endParaRPr/>
          </a:p>
          <a:p>
            <a:pPr marL="1828800" lvl="0" indent="0" algn="l" rtl="0">
              <a:spcBef>
                <a:spcPts val="0"/>
              </a:spcBef>
              <a:spcAft>
                <a:spcPts val="0"/>
              </a:spcAft>
              <a:buNone/>
            </a:pPr>
            <a:r>
              <a:rPr lang="en"/>
              <a:t>Take Away Thoughts</a:t>
            </a:r>
            <a:endParaRPr/>
          </a:p>
        </p:txBody>
      </p:sp>
      <p:sp>
        <p:nvSpPr>
          <p:cNvPr id="375" name="Google Shape;375;p62"/>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Takeoffs are optional…</a:t>
            </a:r>
            <a:endParaRPr/>
          </a:p>
          <a:p>
            <a:pPr marL="0" lvl="0" indent="0" algn="l" rtl="0">
              <a:spcBef>
                <a:spcPts val="1600"/>
              </a:spcBef>
              <a:spcAft>
                <a:spcPts val="0"/>
              </a:spcAft>
              <a:buNone/>
            </a:pPr>
            <a:r>
              <a:rPr lang="en"/>
              <a:t>The release is your friend if ANY abnormalities</a:t>
            </a:r>
            <a:endParaRPr/>
          </a:p>
          <a:p>
            <a:pPr marL="0" lvl="0" indent="0" algn="l" rtl="0">
              <a:spcBef>
                <a:spcPts val="1600"/>
              </a:spcBef>
              <a:spcAft>
                <a:spcPts val="0"/>
              </a:spcAft>
              <a:buNone/>
            </a:pPr>
            <a:r>
              <a:rPr lang="en"/>
              <a:t>Checklists for assembling and pre takeoffs</a:t>
            </a:r>
            <a:endParaRPr/>
          </a:p>
          <a:p>
            <a:pPr marL="0" lvl="0" indent="0" algn="l" rtl="0">
              <a:spcBef>
                <a:spcPts val="1600"/>
              </a:spcBef>
              <a:spcAft>
                <a:spcPts val="0"/>
              </a:spcAft>
              <a:buNone/>
            </a:pPr>
            <a:r>
              <a:rPr lang="en" b="1"/>
              <a:t>Glider Assembly is not a glider preflight</a:t>
            </a:r>
            <a:endParaRPr b="1"/>
          </a:p>
          <a:p>
            <a:pPr marL="0" lvl="0" indent="0" algn="l" rtl="0">
              <a:spcBef>
                <a:spcPts val="1600"/>
              </a:spcBef>
              <a:spcAft>
                <a:spcPts val="16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6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Take Away Thoughts</a:t>
            </a:r>
            <a:endParaRPr/>
          </a:p>
        </p:txBody>
      </p:sp>
      <p:sp>
        <p:nvSpPr>
          <p:cNvPr id="381" name="Google Shape;381;p63"/>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Guard against Distractions - have a mechanism flag the distraction then to return</a:t>
            </a:r>
            <a:endParaRPr/>
          </a:p>
          <a:p>
            <a:pPr marL="0" lvl="0" indent="0" algn="l" rtl="0">
              <a:spcBef>
                <a:spcPts val="1600"/>
              </a:spcBef>
              <a:spcAft>
                <a:spcPts val="0"/>
              </a:spcAft>
              <a:buNone/>
            </a:pPr>
            <a:r>
              <a:rPr lang="en"/>
              <a:t>Consider Emergency plan for runway/winds/terrain</a:t>
            </a:r>
            <a:endParaRPr/>
          </a:p>
          <a:p>
            <a:pPr marL="0" lvl="0" indent="0" algn="l" rtl="0">
              <a:spcBef>
                <a:spcPts val="1600"/>
              </a:spcBef>
              <a:spcAft>
                <a:spcPts val="0"/>
              </a:spcAft>
              <a:buNone/>
            </a:pPr>
            <a:r>
              <a:rPr lang="en"/>
              <a:t>Can all controls be easily reached and activated?</a:t>
            </a:r>
            <a:endParaRPr/>
          </a:p>
          <a:p>
            <a:pPr marL="0" lvl="0" indent="0" algn="l" rtl="0">
              <a:spcBef>
                <a:spcPts val="1600"/>
              </a:spcBef>
              <a:spcAft>
                <a:spcPts val="1600"/>
              </a:spcAft>
              <a:buNone/>
            </a:pPr>
            <a:r>
              <a:rPr lang="en"/>
              <a:t>RELEASE!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6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Take Away Thoughts: NESA Specifically</a:t>
            </a:r>
            <a:endParaRPr/>
          </a:p>
        </p:txBody>
      </p:sp>
      <p:sp>
        <p:nvSpPr>
          <p:cNvPr id="387" name="Google Shape;387;p6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have no “trust but verify mechanism” currently with regard to pilot qualifications and currency.</a:t>
            </a:r>
            <a:endParaRPr/>
          </a:p>
          <a:p>
            <a:pPr marL="0" lvl="0" indent="0" algn="l" rtl="0">
              <a:spcBef>
                <a:spcPts val="1600"/>
              </a:spcBef>
              <a:spcAft>
                <a:spcPts val="1600"/>
              </a:spcAft>
              <a:buNone/>
            </a:pPr>
            <a:r>
              <a:rPr lang="en"/>
              <a:t>Formalize an emergency action plan (who does what &amp; when)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6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Should you be involved in an “event”...</a:t>
            </a:r>
            <a:endParaRPr/>
          </a:p>
        </p:txBody>
      </p:sp>
      <p:sp>
        <p:nvSpPr>
          <p:cNvPr id="393" name="Google Shape;393;p65"/>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t>Emergency care/safety </a:t>
            </a:r>
            <a:endParaRPr sz="1300"/>
          </a:p>
          <a:p>
            <a:pPr marL="0" lvl="0" indent="0" algn="l" rtl="0">
              <a:spcBef>
                <a:spcPts val="1600"/>
              </a:spcBef>
              <a:spcAft>
                <a:spcPts val="0"/>
              </a:spcAft>
              <a:buNone/>
            </a:pPr>
            <a:r>
              <a:rPr lang="en" sz="1300"/>
              <a:t>Review the NTSB requirements( 49 CFR  Part 830) make reports if required</a:t>
            </a:r>
            <a:endParaRPr sz="1300"/>
          </a:p>
          <a:p>
            <a:pPr marL="0" lvl="0" indent="0" algn="l" rtl="0">
              <a:spcBef>
                <a:spcPts val="1600"/>
              </a:spcBef>
              <a:spcAft>
                <a:spcPts val="0"/>
              </a:spcAft>
              <a:buNone/>
            </a:pPr>
            <a:r>
              <a:rPr lang="en" sz="1300"/>
              <a:t>File “NASA” Report</a:t>
            </a:r>
            <a:endParaRPr sz="1300"/>
          </a:p>
          <a:p>
            <a:pPr marL="0" lvl="0" indent="0" algn="l" rtl="0">
              <a:spcBef>
                <a:spcPts val="1600"/>
              </a:spcBef>
              <a:spcAft>
                <a:spcPts val="0"/>
              </a:spcAft>
              <a:buNone/>
            </a:pPr>
            <a:r>
              <a:rPr lang="en" sz="1300"/>
              <a:t>Contact a flight instructor or a FAASTeam Rep to discuss the event</a:t>
            </a:r>
            <a:endParaRPr sz="1300"/>
          </a:p>
          <a:p>
            <a:pPr marL="0" lvl="0" indent="0" algn="l" rtl="0">
              <a:spcBef>
                <a:spcPts val="1600"/>
              </a:spcBef>
              <a:spcAft>
                <a:spcPts val="0"/>
              </a:spcAft>
              <a:buNone/>
            </a:pPr>
            <a:r>
              <a:rPr lang="en" sz="1300"/>
              <a:t>Get dual instruction with an instructor</a:t>
            </a:r>
            <a:endParaRPr sz="1300"/>
          </a:p>
          <a:p>
            <a:pPr marL="0" lvl="0" indent="0" algn="l" rtl="0">
              <a:spcBef>
                <a:spcPts val="1600"/>
              </a:spcBef>
              <a:spcAft>
                <a:spcPts val="16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93">
                                            <p:txEl>
                                              <p:pRg st="0" end="0"/>
                                            </p:txEl>
                                          </p:spTgt>
                                        </p:tgtEl>
                                        <p:attrNameLst>
                                          <p:attrName>style.visibility</p:attrName>
                                        </p:attrNameLst>
                                      </p:cBhvr>
                                      <p:to>
                                        <p:strVal val="visible"/>
                                      </p:to>
                                    </p:set>
                                    <p:animEffect transition="in" filter="fade">
                                      <p:cBhvr>
                                        <p:cTn id="7" dur="3500"/>
                                        <p:tgtEl>
                                          <p:spTgt spid="393">
                                            <p:txEl>
                                              <p:pRg st="0" end="0"/>
                                            </p:txEl>
                                          </p:spTgt>
                                        </p:tgtEl>
                                      </p:cBhvr>
                                    </p:animEffect>
                                  </p:childTnLst>
                                </p:cTn>
                              </p:par>
                            </p:childTnLst>
                          </p:cTn>
                        </p:par>
                        <p:par>
                          <p:cTn id="8" fill="hold">
                            <p:stCondLst>
                              <p:cond delay="3500"/>
                            </p:stCondLst>
                            <p:childTnLst>
                              <p:par>
                                <p:cTn id="9" presetID="10" presetClass="entr" presetSubtype="0" fill="hold" nodeType="afterEffect">
                                  <p:stCondLst>
                                    <p:cond delay="0"/>
                                  </p:stCondLst>
                                  <p:childTnLst>
                                    <p:set>
                                      <p:cBhvr>
                                        <p:cTn id="10" dur="1" fill="hold">
                                          <p:stCondLst>
                                            <p:cond delay="0"/>
                                          </p:stCondLst>
                                        </p:cTn>
                                        <p:tgtEl>
                                          <p:spTgt spid="393">
                                            <p:txEl>
                                              <p:pRg st="1" end="1"/>
                                            </p:txEl>
                                          </p:spTgt>
                                        </p:tgtEl>
                                        <p:attrNameLst>
                                          <p:attrName>style.visibility</p:attrName>
                                        </p:attrNameLst>
                                      </p:cBhvr>
                                      <p:to>
                                        <p:strVal val="visible"/>
                                      </p:to>
                                    </p:set>
                                    <p:animEffect transition="in" filter="fade">
                                      <p:cBhvr>
                                        <p:cTn id="11" dur="3500"/>
                                        <p:tgtEl>
                                          <p:spTgt spid="393">
                                            <p:txEl>
                                              <p:pRg st="1" end="1"/>
                                            </p:txEl>
                                          </p:spTgt>
                                        </p:tgtEl>
                                      </p:cBhvr>
                                    </p:animEffect>
                                  </p:childTnLst>
                                </p:cTn>
                              </p:par>
                            </p:childTnLst>
                          </p:cTn>
                        </p:par>
                        <p:par>
                          <p:cTn id="12" fill="hold">
                            <p:stCondLst>
                              <p:cond delay="7000"/>
                            </p:stCondLst>
                            <p:childTnLst>
                              <p:par>
                                <p:cTn id="13" presetID="10" presetClass="entr" presetSubtype="0" fill="hold" nodeType="afterEffect">
                                  <p:stCondLst>
                                    <p:cond delay="0"/>
                                  </p:stCondLst>
                                  <p:childTnLst>
                                    <p:set>
                                      <p:cBhvr>
                                        <p:cTn id="14" dur="1" fill="hold">
                                          <p:stCondLst>
                                            <p:cond delay="0"/>
                                          </p:stCondLst>
                                        </p:cTn>
                                        <p:tgtEl>
                                          <p:spTgt spid="393">
                                            <p:txEl>
                                              <p:pRg st="2" end="2"/>
                                            </p:txEl>
                                          </p:spTgt>
                                        </p:tgtEl>
                                        <p:attrNameLst>
                                          <p:attrName>style.visibility</p:attrName>
                                        </p:attrNameLst>
                                      </p:cBhvr>
                                      <p:to>
                                        <p:strVal val="visible"/>
                                      </p:to>
                                    </p:set>
                                    <p:animEffect transition="in" filter="fade">
                                      <p:cBhvr>
                                        <p:cTn id="15" dur="3500"/>
                                        <p:tgtEl>
                                          <p:spTgt spid="393">
                                            <p:txEl>
                                              <p:pRg st="2" end="2"/>
                                            </p:txEl>
                                          </p:spTgt>
                                        </p:tgtEl>
                                      </p:cBhvr>
                                    </p:animEffect>
                                  </p:childTnLst>
                                </p:cTn>
                              </p:par>
                            </p:childTnLst>
                          </p:cTn>
                        </p:par>
                        <p:par>
                          <p:cTn id="16" fill="hold">
                            <p:stCondLst>
                              <p:cond delay="10500"/>
                            </p:stCondLst>
                            <p:childTnLst>
                              <p:par>
                                <p:cTn id="17" presetID="10" presetClass="entr" presetSubtype="0" fill="hold" nodeType="afterEffect">
                                  <p:stCondLst>
                                    <p:cond delay="0"/>
                                  </p:stCondLst>
                                  <p:childTnLst>
                                    <p:set>
                                      <p:cBhvr>
                                        <p:cTn id="18" dur="1" fill="hold">
                                          <p:stCondLst>
                                            <p:cond delay="0"/>
                                          </p:stCondLst>
                                        </p:cTn>
                                        <p:tgtEl>
                                          <p:spTgt spid="393">
                                            <p:txEl>
                                              <p:pRg st="3" end="3"/>
                                            </p:txEl>
                                          </p:spTgt>
                                        </p:tgtEl>
                                        <p:attrNameLst>
                                          <p:attrName>style.visibility</p:attrName>
                                        </p:attrNameLst>
                                      </p:cBhvr>
                                      <p:to>
                                        <p:strVal val="visible"/>
                                      </p:to>
                                    </p:set>
                                    <p:animEffect transition="in" filter="fade">
                                      <p:cBhvr>
                                        <p:cTn id="19" dur="3500"/>
                                        <p:tgtEl>
                                          <p:spTgt spid="393">
                                            <p:txEl>
                                              <p:pRg st="3" end="3"/>
                                            </p:txEl>
                                          </p:spTgt>
                                        </p:tgtEl>
                                      </p:cBhvr>
                                    </p:animEffect>
                                  </p:childTnLst>
                                </p:cTn>
                              </p:par>
                            </p:childTnLst>
                          </p:cTn>
                        </p:par>
                        <p:par>
                          <p:cTn id="20" fill="hold">
                            <p:stCondLst>
                              <p:cond delay="14000"/>
                            </p:stCondLst>
                            <p:childTnLst>
                              <p:par>
                                <p:cTn id="21" presetID="10" presetClass="entr" presetSubtype="0" fill="hold" nodeType="afterEffect">
                                  <p:stCondLst>
                                    <p:cond delay="0"/>
                                  </p:stCondLst>
                                  <p:childTnLst>
                                    <p:set>
                                      <p:cBhvr>
                                        <p:cTn id="22" dur="1" fill="hold">
                                          <p:stCondLst>
                                            <p:cond delay="0"/>
                                          </p:stCondLst>
                                        </p:cTn>
                                        <p:tgtEl>
                                          <p:spTgt spid="393">
                                            <p:txEl>
                                              <p:pRg st="4" end="4"/>
                                            </p:txEl>
                                          </p:spTgt>
                                        </p:tgtEl>
                                        <p:attrNameLst>
                                          <p:attrName>style.visibility</p:attrName>
                                        </p:attrNameLst>
                                      </p:cBhvr>
                                      <p:to>
                                        <p:strVal val="visible"/>
                                      </p:to>
                                    </p:set>
                                    <p:animEffect transition="in" filter="fade">
                                      <p:cBhvr>
                                        <p:cTn id="23" dur="3500"/>
                                        <p:tgtEl>
                                          <p:spTgt spid="393">
                                            <p:txEl>
                                              <p:pRg st="4" end="4"/>
                                            </p:txEl>
                                          </p:spTgt>
                                        </p:tgtEl>
                                      </p:cBhvr>
                                    </p:animEffect>
                                  </p:childTnLst>
                                </p:cTn>
                              </p:par>
                            </p:childTnLst>
                          </p:cTn>
                        </p:par>
                        <p:par>
                          <p:cTn id="24" fill="hold">
                            <p:stCondLst>
                              <p:cond delay="17500"/>
                            </p:stCondLst>
                            <p:childTnLst>
                              <p:par>
                                <p:cTn id="25" presetID="10" presetClass="entr" presetSubtype="0" fill="hold" nodeType="afterEffect">
                                  <p:stCondLst>
                                    <p:cond delay="0"/>
                                  </p:stCondLst>
                                  <p:childTnLst>
                                    <p:set>
                                      <p:cBhvr>
                                        <p:cTn id="26" dur="1" fill="hold">
                                          <p:stCondLst>
                                            <p:cond delay="0"/>
                                          </p:stCondLst>
                                        </p:cTn>
                                        <p:tgtEl>
                                          <p:spTgt spid="393">
                                            <p:txEl>
                                              <p:pRg st="5" end="5"/>
                                            </p:txEl>
                                          </p:spTgt>
                                        </p:tgtEl>
                                        <p:attrNameLst>
                                          <p:attrName>style.visibility</p:attrName>
                                        </p:attrNameLst>
                                      </p:cBhvr>
                                      <p:to>
                                        <p:strVal val="visible"/>
                                      </p:to>
                                    </p:set>
                                    <p:animEffect transition="in" filter="fade">
                                      <p:cBhvr>
                                        <p:cTn id="27" dur="3500"/>
                                        <p:tgtEl>
                                          <p:spTgt spid="39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6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We are all human…</a:t>
            </a:r>
            <a:endParaRPr/>
          </a:p>
        </p:txBody>
      </p:sp>
      <p:sp>
        <p:nvSpPr>
          <p:cNvPr id="399" name="Google Shape;399;p66"/>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Any one of us is capable of making mistakes and having a bad day.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6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Before you fly</a:t>
            </a:r>
            <a:endParaRPr/>
          </a:p>
        </p:txBody>
      </p:sp>
      <p:sp>
        <p:nvSpPr>
          <p:cNvPr id="405" name="Google Shape;405;p67"/>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Please Think...</a:t>
            </a:r>
            <a:endParaRPr/>
          </a:p>
        </p:txBody>
      </p:sp>
      <p:pic>
        <p:nvPicPr>
          <p:cNvPr id="406" name="Google Shape;406;p67"/>
          <p:cNvPicPr preferRelativeResize="0"/>
          <p:nvPr/>
        </p:nvPicPr>
        <p:blipFill>
          <a:blip r:embed="rId3">
            <a:alphaModFix/>
          </a:blip>
          <a:stretch>
            <a:fillRect/>
          </a:stretch>
        </p:blipFill>
        <p:spPr>
          <a:xfrm>
            <a:off x="4634775" y="1233175"/>
            <a:ext cx="4297999" cy="3005401"/>
          </a:xfrm>
          <a:prstGeom prst="rect">
            <a:avLst/>
          </a:prstGeom>
          <a:noFill/>
          <a:ln>
            <a:noFill/>
          </a:ln>
        </p:spPr>
      </p:pic>
      <p:pic>
        <p:nvPicPr>
          <p:cNvPr id="407" name="Google Shape;407;p67"/>
          <p:cNvPicPr preferRelativeResize="0"/>
          <p:nvPr/>
        </p:nvPicPr>
        <p:blipFill rotWithShape="1">
          <a:blip r:embed="rId4">
            <a:alphaModFix/>
          </a:blip>
          <a:srcRect l="17800" t="5585" r="17800" b="7155"/>
          <a:stretch/>
        </p:blipFill>
        <p:spPr>
          <a:xfrm>
            <a:off x="584126" y="197473"/>
            <a:ext cx="956100" cy="971700"/>
          </a:xfrm>
          <a:prstGeom prst="ellipse">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5">
                                            <p:txEl>
                                              <p:pRg st="0" end="0"/>
                                            </p:txEl>
                                          </p:spTgt>
                                        </p:tgtEl>
                                        <p:attrNameLst>
                                          <p:attrName>style.visibility</p:attrName>
                                        </p:attrNameLst>
                                      </p:cBhvr>
                                      <p:to>
                                        <p:strVal val="visible"/>
                                      </p:to>
                                    </p:set>
                                    <p:animEffect transition="in" filter="fade">
                                      <p:cBhvr>
                                        <p:cTn id="7" dur="1900"/>
                                        <p:tgtEl>
                                          <p:spTgt spid="405">
                                            <p:txEl>
                                              <p:pRg st="0" end="0"/>
                                            </p:txEl>
                                          </p:spTgt>
                                        </p:tgtEl>
                                      </p:cBhvr>
                                    </p:animEffect>
                                  </p:childTnLst>
                                </p:cTn>
                              </p:par>
                            </p:childTnLst>
                          </p:cTn>
                        </p:par>
                        <p:par>
                          <p:cTn id="8" fill="hold">
                            <p:stCondLst>
                              <p:cond delay="1900"/>
                            </p:stCondLst>
                            <p:childTnLst>
                              <p:par>
                                <p:cTn id="9" presetID="10" presetClass="entr" presetSubtype="0" fill="hold" nodeType="afterEffect">
                                  <p:stCondLst>
                                    <p:cond delay="0"/>
                                  </p:stCondLst>
                                  <p:childTnLst>
                                    <p:set>
                                      <p:cBhvr>
                                        <p:cTn id="10" dur="1" fill="hold">
                                          <p:stCondLst>
                                            <p:cond delay="0"/>
                                          </p:stCondLst>
                                        </p:cTn>
                                        <p:tgtEl>
                                          <p:spTgt spid="406"/>
                                        </p:tgtEl>
                                        <p:attrNameLst>
                                          <p:attrName>style.visibility</p:attrName>
                                        </p:attrNameLst>
                                      </p:cBhvr>
                                      <p:to>
                                        <p:strVal val="visible"/>
                                      </p:to>
                                    </p:set>
                                    <p:animEffect transition="in" filter="fade">
                                      <p:cBhvr>
                                        <p:cTn id="11" dur="2500"/>
                                        <p:tgtEl>
                                          <p:spTgt spid="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68"/>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Questions?</a:t>
            </a:r>
            <a:endParaRPr/>
          </a:p>
        </p:txBody>
      </p:sp>
      <p:sp>
        <p:nvSpPr>
          <p:cNvPr id="413" name="Google Shape;413;p68"/>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gsmithdmd@comcast.net</a:t>
            </a:r>
            <a:endParaRPr/>
          </a:p>
        </p:txBody>
      </p:sp>
      <p:sp>
        <p:nvSpPr>
          <p:cNvPr id="414" name="Google Shape;414;p68"/>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endParaRPr/>
          </a:p>
        </p:txBody>
      </p:sp>
      <p:pic>
        <p:nvPicPr>
          <p:cNvPr id="415" name="Google Shape;415;p68"/>
          <p:cNvPicPr preferRelativeResize="0"/>
          <p:nvPr/>
        </p:nvPicPr>
        <p:blipFill rotWithShape="1">
          <a:blip r:embed="rId3">
            <a:alphaModFix/>
          </a:blip>
          <a:srcRect l="17800" t="5585" r="17800" b="7155"/>
          <a:stretch/>
        </p:blipFill>
        <p:spPr>
          <a:xfrm>
            <a:off x="6379951" y="2018448"/>
            <a:ext cx="956100" cy="971700"/>
          </a:xfrm>
          <a:prstGeom prst="ellipse">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 name="Google Shape;99;p18"/>
          <p:cNvPicPr preferRelativeResize="0"/>
          <p:nvPr/>
        </p:nvPicPr>
        <p:blipFill rotWithShape="1">
          <a:blip r:embed="rId3">
            <a:alphaModFix/>
          </a:blip>
          <a:srcRect t="6657" b="3865"/>
          <a:stretch/>
        </p:blipFill>
        <p:spPr>
          <a:xfrm>
            <a:off x="152400" y="252775"/>
            <a:ext cx="8777426" cy="45419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5" name="Google Shape;105;p19"/>
          <p:cNvPicPr preferRelativeResize="0"/>
          <p:nvPr/>
        </p:nvPicPr>
        <p:blipFill rotWithShape="1">
          <a:blip r:embed="rId3">
            <a:alphaModFix/>
          </a:blip>
          <a:srcRect t="12164" b="3774"/>
          <a:stretch/>
        </p:blipFill>
        <p:spPr>
          <a:xfrm>
            <a:off x="-96500" y="28775"/>
            <a:ext cx="9337027" cy="5082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What is an Accident vs Incident?</a:t>
            </a:r>
            <a:endParaRPr/>
          </a:p>
        </p:txBody>
      </p:sp>
      <p:sp>
        <p:nvSpPr>
          <p:cNvPr id="111" name="Google Shape;111;p20"/>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i="1">
                <a:solidFill>
                  <a:srgbClr val="000000"/>
                </a:solidFill>
                <a:highlight>
                  <a:srgbClr val="FFFFFF"/>
                </a:highlight>
                <a:latin typeface="Open Sans"/>
                <a:ea typeface="Open Sans"/>
                <a:cs typeface="Open Sans"/>
                <a:sym typeface="Open Sans"/>
              </a:rPr>
              <a:t>Aircraft accident</a:t>
            </a:r>
            <a:r>
              <a:rPr lang="en" sz="1050">
                <a:solidFill>
                  <a:srgbClr val="000000"/>
                </a:solidFill>
                <a:highlight>
                  <a:srgbClr val="FFFFFF"/>
                </a:highlight>
                <a:latin typeface="Open Sans"/>
                <a:ea typeface="Open Sans"/>
                <a:cs typeface="Open Sans"/>
                <a:sym typeface="Open Sans"/>
              </a:rPr>
              <a:t> means an occurrence associated with the operation of an aircraft which takes place between the time any person boards the aircraft with the intention of flight and all such persons have disembarked, and in which any person suffers death or serious injury, or in which the aircraft receives substantial damage.</a:t>
            </a:r>
            <a:endParaRPr sz="1350">
              <a:solidFill>
                <a:srgbClr val="1A1A1A"/>
              </a:solidFill>
              <a:highlight>
                <a:srgbClr val="FFFFFF"/>
              </a:highlight>
              <a:latin typeface="Arial"/>
              <a:ea typeface="Arial"/>
              <a:cs typeface="Arial"/>
              <a:sym typeface="Arial"/>
            </a:endParaRPr>
          </a:p>
          <a:p>
            <a:pPr marL="0" lvl="0" indent="0" algn="l" rtl="0">
              <a:spcBef>
                <a:spcPts val="1600"/>
              </a:spcBef>
              <a:spcAft>
                <a:spcPts val="0"/>
              </a:spcAft>
              <a:buNone/>
            </a:pPr>
            <a:r>
              <a:rPr lang="en" sz="1050" i="1">
                <a:solidFill>
                  <a:srgbClr val="000000"/>
                </a:solidFill>
                <a:highlight>
                  <a:srgbClr val="FFFFFF"/>
                </a:highlight>
                <a:latin typeface="Open Sans"/>
                <a:ea typeface="Open Sans"/>
                <a:cs typeface="Open Sans"/>
                <a:sym typeface="Open Sans"/>
              </a:rPr>
              <a:t>Incident</a:t>
            </a:r>
            <a:r>
              <a:rPr lang="en" sz="1050">
                <a:solidFill>
                  <a:srgbClr val="000000"/>
                </a:solidFill>
                <a:highlight>
                  <a:srgbClr val="FFFFFF"/>
                </a:highlight>
                <a:latin typeface="Open Sans"/>
                <a:ea typeface="Open Sans"/>
                <a:cs typeface="Open Sans"/>
                <a:sym typeface="Open Sans"/>
              </a:rPr>
              <a:t> means an occurrence other than an accident, associated with the operation of an aircraft, which affects or could affect the safety of operations.</a:t>
            </a:r>
            <a:endParaRPr sz="1350">
              <a:solidFill>
                <a:srgbClr val="1A1A1A"/>
              </a:solidFill>
              <a:highlight>
                <a:srgbClr val="FFFFFF"/>
              </a:highlight>
              <a:latin typeface="Arial"/>
              <a:ea typeface="Arial"/>
              <a:cs typeface="Arial"/>
              <a:sym typeface="Arial"/>
            </a:endParaRPr>
          </a:p>
          <a:p>
            <a:pPr marL="0" lvl="0" indent="0" algn="l" rtl="0">
              <a:spcBef>
                <a:spcPts val="1600"/>
              </a:spcBef>
              <a:spcAft>
                <a:spcPts val="1600"/>
              </a:spcAft>
              <a:buNone/>
            </a:pPr>
            <a:r>
              <a:rPr lang="en"/>
              <a:t>Reported to NTSB, not FAA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
                                            <p:txEl>
                                              <p:pRg st="0" end="0"/>
                                            </p:txEl>
                                          </p:spTgt>
                                        </p:tgtEl>
                                        <p:attrNameLst>
                                          <p:attrName>style.visibility</p:attrName>
                                        </p:attrNameLst>
                                      </p:cBhvr>
                                      <p:to>
                                        <p:strVal val="visible"/>
                                      </p:to>
                                    </p:set>
                                    <p:animEffect transition="in" filter="fade">
                                      <p:cBhvr>
                                        <p:cTn id="7" dur="1000"/>
                                        <p:tgtEl>
                                          <p:spTgt spid="1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1">
                                            <p:txEl>
                                              <p:pRg st="1" end="1"/>
                                            </p:txEl>
                                          </p:spTgt>
                                        </p:tgtEl>
                                        <p:attrNameLst>
                                          <p:attrName>style.visibility</p:attrName>
                                        </p:attrNameLst>
                                      </p:cBhvr>
                                      <p:to>
                                        <p:strVal val="visible"/>
                                      </p:to>
                                    </p:set>
                                    <p:animEffect transition="in" filter="fade">
                                      <p:cBhvr>
                                        <p:cTn id="12" dur="1000"/>
                                        <p:tgtEl>
                                          <p:spTgt spid="1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1">
                                            <p:txEl>
                                              <p:pRg st="2" end="2"/>
                                            </p:txEl>
                                          </p:spTgt>
                                        </p:tgtEl>
                                        <p:attrNameLst>
                                          <p:attrName>style.visibility</p:attrName>
                                        </p:attrNameLst>
                                      </p:cBhvr>
                                      <p:to>
                                        <p:strVal val="visible"/>
                                      </p:to>
                                    </p:set>
                                    <p:animEffect transition="in" filter="fade">
                                      <p:cBhvr>
                                        <p:cTn id="17" dur="1000"/>
                                        <p:tgtEl>
                                          <p:spTgt spid="1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311700" y="90100"/>
            <a:ext cx="8520600" cy="12072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1600"/>
              </a:spcAft>
              <a:buNone/>
            </a:pPr>
            <a:r>
              <a:rPr lang="en" sz="1800">
                <a:solidFill>
                  <a:srgbClr val="FFFFFF"/>
                </a:solidFill>
              </a:rPr>
              <a:t>49 CFR PART 830—NOTIFICATION AND REPORTING OF AIRCRAFT ACCIDENTS OR INCIDENTS AND OVERDUE AIRCRAFT, AND PRESERVATION OF AIRCRAFT WRECKAGE, MAIL, CARGO, AND RECORDS</a:t>
            </a:r>
            <a:endParaRPr>
              <a:solidFill>
                <a:srgbClr val="FFFFFF"/>
              </a:solidFill>
            </a:endParaRPr>
          </a:p>
        </p:txBody>
      </p:sp>
      <p:sp>
        <p:nvSpPr>
          <p:cNvPr id="117" name="Google Shape;117;p21"/>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 sz="800" b="1">
                <a:solidFill>
                  <a:srgbClr val="333333"/>
                </a:solidFill>
                <a:latin typeface="Arial"/>
                <a:ea typeface="Arial"/>
                <a:cs typeface="Arial"/>
                <a:sym typeface="Arial"/>
              </a:rPr>
              <a:t>§ 830.1   Applicability.</a:t>
            </a:r>
            <a:endParaRPr sz="800" b="1">
              <a:solidFill>
                <a:srgbClr val="333333"/>
              </a:solidFill>
              <a:latin typeface="Arial"/>
              <a:ea typeface="Arial"/>
              <a:cs typeface="Arial"/>
              <a:sym typeface="Arial"/>
            </a:endParaRPr>
          </a:p>
          <a:p>
            <a:pPr marL="0" lvl="0" indent="0" algn="l" rtl="0">
              <a:spcBef>
                <a:spcPts val="1000"/>
              </a:spcBef>
              <a:spcAft>
                <a:spcPts val="0"/>
              </a:spcAft>
              <a:buNone/>
            </a:pPr>
            <a:r>
              <a:rPr lang="en" sz="800" b="1">
                <a:solidFill>
                  <a:srgbClr val="333333"/>
                </a:solidFill>
                <a:latin typeface="Arial"/>
                <a:ea typeface="Arial"/>
                <a:cs typeface="Arial"/>
                <a:sym typeface="Arial"/>
              </a:rPr>
              <a:t>§ 830.2   Definitions.</a:t>
            </a:r>
            <a:endParaRPr sz="800" b="1">
              <a:solidFill>
                <a:srgbClr val="333333"/>
              </a:solidFill>
              <a:latin typeface="Arial"/>
              <a:ea typeface="Arial"/>
              <a:cs typeface="Arial"/>
              <a:sym typeface="Arial"/>
            </a:endParaRPr>
          </a:p>
          <a:p>
            <a:pPr marL="0" lvl="0" indent="0" algn="l" rtl="0">
              <a:spcBef>
                <a:spcPts val="1000"/>
              </a:spcBef>
              <a:spcAft>
                <a:spcPts val="0"/>
              </a:spcAft>
              <a:buNone/>
            </a:pPr>
            <a:r>
              <a:rPr lang="en" sz="950" b="1">
                <a:solidFill>
                  <a:srgbClr val="333333"/>
                </a:solidFill>
                <a:latin typeface="Arial"/>
                <a:ea typeface="Arial"/>
                <a:cs typeface="Arial"/>
                <a:sym typeface="Arial"/>
              </a:rPr>
              <a:t>Subpart B—Initial Notification of Aircraft Accidents, Incidents, and Overdue Aircraft</a:t>
            </a:r>
            <a:endParaRPr sz="950" b="1">
              <a:solidFill>
                <a:srgbClr val="333333"/>
              </a:solidFill>
              <a:latin typeface="Arial"/>
              <a:ea typeface="Arial"/>
              <a:cs typeface="Arial"/>
              <a:sym typeface="Arial"/>
            </a:endParaRPr>
          </a:p>
          <a:p>
            <a:pPr marL="0" lvl="0" indent="0" algn="l" rtl="0">
              <a:spcBef>
                <a:spcPts val="1000"/>
              </a:spcBef>
              <a:spcAft>
                <a:spcPts val="0"/>
              </a:spcAft>
              <a:buNone/>
            </a:pPr>
            <a:r>
              <a:rPr lang="en" sz="800" b="1">
                <a:solidFill>
                  <a:srgbClr val="333333"/>
                </a:solidFill>
                <a:latin typeface="Arial"/>
                <a:ea typeface="Arial"/>
                <a:cs typeface="Arial"/>
                <a:sym typeface="Arial"/>
              </a:rPr>
              <a:t>§ 830.5   Immediate notification.</a:t>
            </a:r>
            <a:endParaRPr sz="800" b="1">
              <a:solidFill>
                <a:srgbClr val="333333"/>
              </a:solidFill>
              <a:latin typeface="Arial"/>
              <a:ea typeface="Arial"/>
              <a:cs typeface="Arial"/>
              <a:sym typeface="Arial"/>
            </a:endParaRPr>
          </a:p>
          <a:p>
            <a:pPr marL="0" lvl="0" indent="0" algn="l" rtl="0">
              <a:spcBef>
                <a:spcPts val="1000"/>
              </a:spcBef>
              <a:spcAft>
                <a:spcPts val="0"/>
              </a:spcAft>
              <a:buNone/>
            </a:pPr>
            <a:r>
              <a:rPr lang="en" sz="800" b="1">
                <a:solidFill>
                  <a:srgbClr val="333333"/>
                </a:solidFill>
                <a:latin typeface="Arial"/>
                <a:ea typeface="Arial"/>
                <a:cs typeface="Arial"/>
                <a:sym typeface="Arial"/>
              </a:rPr>
              <a:t>§ 830.6   Information to be given in notification.</a:t>
            </a:r>
            <a:endParaRPr sz="800" b="1">
              <a:solidFill>
                <a:srgbClr val="333333"/>
              </a:solidFill>
              <a:latin typeface="Arial"/>
              <a:ea typeface="Arial"/>
              <a:cs typeface="Arial"/>
              <a:sym typeface="Arial"/>
            </a:endParaRPr>
          </a:p>
          <a:p>
            <a:pPr marL="0" lvl="0" indent="0" algn="l" rtl="0">
              <a:spcBef>
                <a:spcPts val="1000"/>
              </a:spcBef>
              <a:spcAft>
                <a:spcPts val="0"/>
              </a:spcAft>
              <a:buNone/>
            </a:pPr>
            <a:r>
              <a:rPr lang="en" sz="950" b="1">
                <a:solidFill>
                  <a:srgbClr val="333333"/>
                </a:solidFill>
                <a:latin typeface="Arial"/>
                <a:ea typeface="Arial"/>
                <a:cs typeface="Arial"/>
                <a:sym typeface="Arial"/>
              </a:rPr>
              <a:t>Subpart C—Preservation of Aircraft Wreckage, Mail, Cargo, and Records</a:t>
            </a:r>
            <a:endParaRPr sz="950" b="1">
              <a:solidFill>
                <a:srgbClr val="333333"/>
              </a:solidFill>
              <a:latin typeface="Arial"/>
              <a:ea typeface="Arial"/>
              <a:cs typeface="Arial"/>
              <a:sym typeface="Arial"/>
            </a:endParaRPr>
          </a:p>
          <a:p>
            <a:pPr marL="0" lvl="0" indent="0" algn="l" rtl="0">
              <a:spcBef>
                <a:spcPts val="1000"/>
              </a:spcBef>
              <a:spcAft>
                <a:spcPts val="0"/>
              </a:spcAft>
              <a:buNone/>
            </a:pPr>
            <a:r>
              <a:rPr lang="en" sz="800" b="1">
                <a:solidFill>
                  <a:srgbClr val="333333"/>
                </a:solidFill>
                <a:latin typeface="Arial"/>
                <a:ea typeface="Arial"/>
                <a:cs typeface="Arial"/>
                <a:sym typeface="Arial"/>
              </a:rPr>
              <a:t>§ 830.10   Preservation of aircraft wreckage, mail, cargo, and records.</a:t>
            </a:r>
            <a:endParaRPr sz="800" b="1">
              <a:solidFill>
                <a:srgbClr val="333333"/>
              </a:solidFill>
              <a:latin typeface="Arial"/>
              <a:ea typeface="Arial"/>
              <a:cs typeface="Arial"/>
              <a:sym typeface="Arial"/>
            </a:endParaRPr>
          </a:p>
          <a:p>
            <a:pPr marL="0" lvl="0" indent="0" algn="l" rtl="0">
              <a:spcBef>
                <a:spcPts val="1000"/>
              </a:spcBef>
              <a:spcAft>
                <a:spcPts val="0"/>
              </a:spcAft>
              <a:buNone/>
            </a:pPr>
            <a:r>
              <a:rPr lang="en" sz="950" b="1">
                <a:solidFill>
                  <a:srgbClr val="333333"/>
                </a:solidFill>
                <a:latin typeface="Arial"/>
                <a:ea typeface="Arial"/>
                <a:cs typeface="Arial"/>
                <a:sym typeface="Arial"/>
              </a:rPr>
              <a:t>Subpart D—Reporting of Aircraft Accidents, Incidents, and Overdue Aircraft</a:t>
            </a:r>
            <a:endParaRPr sz="950" b="1">
              <a:solidFill>
                <a:srgbClr val="333333"/>
              </a:solidFill>
              <a:latin typeface="Arial"/>
              <a:ea typeface="Arial"/>
              <a:cs typeface="Arial"/>
              <a:sym typeface="Arial"/>
            </a:endParaRPr>
          </a:p>
          <a:p>
            <a:pPr marL="0" lvl="0" indent="0" algn="l" rtl="0">
              <a:spcBef>
                <a:spcPts val="1000"/>
              </a:spcBef>
              <a:spcAft>
                <a:spcPts val="0"/>
              </a:spcAft>
              <a:buNone/>
            </a:pPr>
            <a:r>
              <a:rPr lang="en" sz="800" b="1">
                <a:solidFill>
                  <a:srgbClr val="333333"/>
                </a:solidFill>
                <a:latin typeface="Arial"/>
                <a:ea typeface="Arial"/>
                <a:cs typeface="Arial"/>
                <a:sym typeface="Arial"/>
              </a:rPr>
              <a:t>§ 830.15   Reports and statements to be filed.</a:t>
            </a:r>
            <a:endParaRPr sz="800" b="1">
              <a:solidFill>
                <a:srgbClr val="333333"/>
              </a:solidFill>
              <a:latin typeface="Arial"/>
              <a:ea typeface="Arial"/>
              <a:cs typeface="Arial"/>
              <a:sym typeface="Arial"/>
            </a:endParaRPr>
          </a:p>
          <a:p>
            <a:pPr marL="0" lvl="0" indent="0" algn="l" rtl="0">
              <a:spcBef>
                <a:spcPts val="500"/>
              </a:spcBef>
              <a:spcAft>
                <a:spcPts val="16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animEffect transition="in" filter="fade">
                                      <p:cBhvr>
                                        <p:cTn id="7" dur="1900"/>
                                        <p:tgtEl>
                                          <p:spTgt spid="117">
                                            <p:txEl>
                                              <p:pRg st="0" end="0"/>
                                            </p:txEl>
                                          </p:spTgt>
                                        </p:tgtEl>
                                      </p:cBhvr>
                                    </p:animEffect>
                                  </p:childTnLst>
                                </p:cTn>
                              </p:par>
                            </p:childTnLst>
                          </p:cTn>
                        </p:par>
                        <p:par>
                          <p:cTn id="8" fill="hold">
                            <p:stCondLst>
                              <p:cond delay="1900"/>
                            </p:stCondLst>
                            <p:childTnLst>
                              <p:par>
                                <p:cTn id="9" presetID="10" presetClass="entr" presetSubtype="0" fill="hold" nodeType="afterEffect">
                                  <p:stCondLst>
                                    <p:cond delay="0"/>
                                  </p:stCondLst>
                                  <p:childTnLst>
                                    <p:set>
                                      <p:cBhvr>
                                        <p:cTn id="10" dur="1" fill="hold">
                                          <p:stCondLst>
                                            <p:cond delay="0"/>
                                          </p:stCondLst>
                                        </p:cTn>
                                        <p:tgtEl>
                                          <p:spTgt spid="117">
                                            <p:txEl>
                                              <p:pRg st="1" end="1"/>
                                            </p:txEl>
                                          </p:spTgt>
                                        </p:tgtEl>
                                        <p:attrNameLst>
                                          <p:attrName>style.visibility</p:attrName>
                                        </p:attrNameLst>
                                      </p:cBhvr>
                                      <p:to>
                                        <p:strVal val="visible"/>
                                      </p:to>
                                    </p:set>
                                    <p:animEffect transition="in" filter="fade">
                                      <p:cBhvr>
                                        <p:cTn id="11" dur="1900"/>
                                        <p:tgtEl>
                                          <p:spTgt spid="117">
                                            <p:txEl>
                                              <p:pRg st="1" end="1"/>
                                            </p:txEl>
                                          </p:spTgt>
                                        </p:tgtEl>
                                      </p:cBhvr>
                                    </p:animEffect>
                                  </p:childTnLst>
                                </p:cTn>
                              </p:par>
                            </p:childTnLst>
                          </p:cTn>
                        </p:par>
                        <p:par>
                          <p:cTn id="12" fill="hold">
                            <p:stCondLst>
                              <p:cond delay="3800"/>
                            </p:stCondLst>
                            <p:childTnLst>
                              <p:par>
                                <p:cTn id="13" presetID="10" presetClass="entr" presetSubtype="0" fill="hold" nodeType="afterEffect">
                                  <p:stCondLst>
                                    <p:cond delay="0"/>
                                  </p:stCondLst>
                                  <p:childTnLst>
                                    <p:set>
                                      <p:cBhvr>
                                        <p:cTn id="14" dur="1" fill="hold">
                                          <p:stCondLst>
                                            <p:cond delay="0"/>
                                          </p:stCondLst>
                                        </p:cTn>
                                        <p:tgtEl>
                                          <p:spTgt spid="117">
                                            <p:txEl>
                                              <p:pRg st="2" end="2"/>
                                            </p:txEl>
                                          </p:spTgt>
                                        </p:tgtEl>
                                        <p:attrNameLst>
                                          <p:attrName>style.visibility</p:attrName>
                                        </p:attrNameLst>
                                      </p:cBhvr>
                                      <p:to>
                                        <p:strVal val="visible"/>
                                      </p:to>
                                    </p:set>
                                    <p:animEffect transition="in" filter="fade">
                                      <p:cBhvr>
                                        <p:cTn id="15" dur="1900"/>
                                        <p:tgtEl>
                                          <p:spTgt spid="117">
                                            <p:txEl>
                                              <p:pRg st="2" end="2"/>
                                            </p:txEl>
                                          </p:spTgt>
                                        </p:tgtEl>
                                      </p:cBhvr>
                                    </p:animEffect>
                                  </p:childTnLst>
                                </p:cTn>
                              </p:par>
                            </p:childTnLst>
                          </p:cTn>
                        </p:par>
                        <p:par>
                          <p:cTn id="16" fill="hold">
                            <p:stCondLst>
                              <p:cond delay="5700"/>
                            </p:stCondLst>
                            <p:childTnLst>
                              <p:par>
                                <p:cTn id="17" presetID="10" presetClass="entr" presetSubtype="0" fill="hold" nodeType="afterEffect">
                                  <p:stCondLst>
                                    <p:cond delay="0"/>
                                  </p:stCondLst>
                                  <p:childTnLst>
                                    <p:set>
                                      <p:cBhvr>
                                        <p:cTn id="18" dur="1" fill="hold">
                                          <p:stCondLst>
                                            <p:cond delay="0"/>
                                          </p:stCondLst>
                                        </p:cTn>
                                        <p:tgtEl>
                                          <p:spTgt spid="117">
                                            <p:txEl>
                                              <p:pRg st="3" end="3"/>
                                            </p:txEl>
                                          </p:spTgt>
                                        </p:tgtEl>
                                        <p:attrNameLst>
                                          <p:attrName>style.visibility</p:attrName>
                                        </p:attrNameLst>
                                      </p:cBhvr>
                                      <p:to>
                                        <p:strVal val="visible"/>
                                      </p:to>
                                    </p:set>
                                    <p:animEffect transition="in" filter="fade">
                                      <p:cBhvr>
                                        <p:cTn id="19" dur="1900"/>
                                        <p:tgtEl>
                                          <p:spTgt spid="117">
                                            <p:txEl>
                                              <p:pRg st="3" end="3"/>
                                            </p:txEl>
                                          </p:spTgt>
                                        </p:tgtEl>
                                      </p:cBhvr>
                                    </p:animEffect>
                                  </p:childTnLst>
                                </p:cTn>
                              </p:par>
                            </p:childTnLst>
                          </p:cTn>
                        </p:par>
                        <p:par>
                          <p:cTn id="20" fill="hold">
                            <p:stCondLst>
                              <p:cond delay="7600"/>
                            </p:stCondLst>
                            <p:childTnLst>
                              <p:par>
                                <p:cTn id="21" presetID="10" presetClass="entr" presetSubtype="0" fill="hold" nodeType="afterEffect">
                                  <p:stCondLst>
                                    <p:cond delay="0"/>
                                  </p:stCondLst>
                                  <p:childTnLst>
                                    <p:set>
                                      <p:cBhvr>
                                        <p:cTn id="22" dur="1" fill="hold">
                                          <p:stCondLst>
                                            <p:cond delay="0"/>
                                          </p:stCondLst>
                                        </p:cTn>
                                        <p:tgtEl>
                                          <p:spTgt spid="117">
                                            <p:txEl>
                                              <p:pRg st="4" end="4"/>
                                            </p:txEl>
                                          </p:spTgt>
                                        </p:tgtEl>
                                        <p:attrNameLst>
                                          <p:attrName>style.visibility</p:attrName>
                                        </p:attrNameLst>
                                      </p:cBhvr>
                                      <p:to>
                                        <p:strVal val="visible"/>
                                      </p:to>
                                    </p:set>
                                    <p:animEffect transition="in" filter="fade">
                                      <p:cBhvr>
                                        <p:cTn id="23" dur="1900"/>
                                        <p:tgtEl>
                                          <p:spTgt spid="117">
                                            <p:txEl>
                                              <p:pRg st="4" end="4"/>
                                            </p:txEl>
                                          </p:spTgt>
                                        </p:tgtEl>
                                      </p:cBhvr>
                                    </p:animEffect>
                                  </p:childTnLst>
                                </p:cTn>
                              </p:par>
                            </p:childTnLst>
                          </p:cTn>
                        </p:par>
                        <p:par>
                          <p:cTn id="24" fill="hold">
                            <p:stCondLst>
                              <p:cond delay="9500"/>
                            </p:stCondLst>
                            <p:childTnLst>
                              <p:par>
                                <p:cTn id="25" presetID="10" presetClass="entr" presetSubtype="0" fill="hold" nodeType="afterEffect">
                                  <p:stCondLst>
                                    <p:cond delay="0"/>
                                  </p:stCondLst>
                                  <p:childTnLst>
                                    <p:set>
                                      <p:cBhvr>
                                        <p:cTn id="26" dur="1" fill="hold">
                                          <p:stCondLst>
                                            <p:cond delay="0"/>
                                          </p:stCondLst>
                                        </p:cTn>
                                        <p:tgtEl>
                                          <p:spTgt spid="117">
                                            <p:txEl>
                                              <p:pRg st="5" end="5"/>
                                            </p:txEl>
                                          </p:spTgt>
                                        </p:tgtEl>
                                        <p:attrNameLst>
                                          <p:attrName>style.visibility</p:attrName>
                                        </p:attrNameLst>
                                      </p:cBhvr>
                                      <p:to>
                                        <p:strVal val="visible"/>
                                      </p:to>
                                    </p:set>
                                    <p:animEffect transition="in" filter="fade">
                                      <p:cBhvr>
                                        <p:cTn id="27" dur="1900"/>
                                        <p:tgtEl>
                                          <p:spTgt spid="117">
                                            <p:txEl>
                                              <p:pRg st="5" end="5"/>
                                            </p:txEl>
                                          </p:spTgt>
                                        </p:tgtEl>
                                      </p:cBhvr>
                                    </p:animEffect>
                                  </p:childTnLst>
                                </p:cTn>
                              </p:par>
                            </p:childTnLst>
                          </p:cTn>
                        </p:par>
                        <p:par>
                          <p:cTn id="28" fill="hold">
                            <p:stCondLst>
                              <p:cond delay="11400"/>
                            </p:stCondLst>
                            <p:childTnLst>
                              <p:par>
                                <p:cTn id="29" presetID="10" presetClass="entr" presetSubtype="0" fill="hold" nodeType="afterEffect">
                                  <p:stCondLst>
                                    <p:cond delay="0"/>
                                  </p:stCondLst>
                                  <p:childTnLst>
                                    <p:set>
                                      <p:cBhvr>
                                        <p:cTn id="30" dur="1" fill="hold">
                                          <p:stCondLst>
                                            <p:cond delay="0"/>
                                          </p:stCondLst>
                                        </p:cTn>
                                        <p:tgtEl>
                                          <p:spTgt spid="117">
                                            <p:txEl>
                                              <p:pRg st="6" end="6"/>
                                            </p:txEl>
                                          </p:spTgt>
                                        </p:tgtEl>
                                        <p:attrNameLst>
                                          <p:attrName>style.visibility</p:attrName>
                                        </p:attrNameLst>
                                      </p:cBhvr>
                                      <p:to>
                                        <p:strVal val="visible"/>
                                      </p:to>
                                    </p:set>
                                    <p:animEffect transition="in" filter="fade">
                                      <p:cBhvr>
                                        <p:cTn id="31" dur="1900"/>
                                        <p:tgtEl>
                                          <p:spTgt spid="117">
                                            <p:txEl>
                                              <p:pRg st="6" end="6"/>
                                            </p:txEl>
                                          </p:spTgt>
                                        </p:tgtEl>
                                      </p:cBhvr>
                                    </p:animEffect>
                                  </p:childTnLst>
                                </p:cTn>
                              </p:par>
                            </p:childTnLst>
                          </p:cTn>
                        </p:par>
                        <p:par>
                          <p:cTn id="32" fill="hold">
                            <p:stCondLst>
                              <p:cond delay="13300"/>
                            </p:stCondLst>
                            <p:childTnLst>
                              <p:par>
                                <p:cTn id="33" presetID="10" presetClass="entr" presetSubtype="0" fill="hold" nodeType="afterEffect">
                                  <p:stCondLst>
                                    <p:cond delay="0"/>
                                  </p:stCondLst>
                                  <p:childTnLst>
                                    <p:set>
                                      <p:cBhvr>
                                        <p:cTn id="34" dur="1" fill="hold">
                                          <p:stCondLst>
                                            <p:cond delay="0"/>
                                          </p:stCondLst>
                                        </p:cTn>
                                        <p:tgtEl>
                                          <p:spTgt spid="117">
                                            <p:txEl>
                                              <p:pRg st="7" end="7"/>
                                            </p:txEl>
                                          </p:spTgt>
                                        </p:tgtEl>
                                        <p:attrNameLst>
                                          <p:attrName>style.visibility</p:attrName>
                                        </p:attrNameLst>
                                      </p:cBhvr>
                                      <p:to>
                                        <p:strVal val="visible"/>
                                      </p:to>
                                    </p:set>
                                    <p:animEffect transition="in" filter="fade">
                                      <p:cBhvr>
                                        <p:cTn id="35" dur="1900"/>
                                        <p:tgtEl>
                                          <p:spTgt spid="117">
                                            <p:txEl>
                                              <p:pRg st="7" end="7"/>
                                            </p:txEl>
                                          </p:spTgt>
                                        </p:tgtEl>
                                      </p:cBhvr>
                                    </p:animEffect>
                                  </p:childTnLst>
                                </p:cTn>
                              </p:par>
                            </p:childTnLst>
                          </p:cTn>
                        </p:par>
                        <p:par>
                          <p:cTn id="36" fill="hold">
                            <p:stCondLst>
                              <p:cond delay="15200"/>
                            </p:stCondLst>
                            <p:childTnLst>
                              <p:par>
                                <p:cTn id="37" presetID="10" presetClass="entr" presetSubtype="0" fill="hold" nodeType="afterEffect">
                                  <p:stCondLst>
                                    <p:cond delay="0"/>
                                  </p:stCondLst>
                                  <p:childTnLst>
                                    <p:set>
                                      <p:cBhvr>
                                        <p:cTn id="38" dur="1" fill="hold">
                                          <p:stCondLst>
                                            <p:cond delay="0"/>
                                          </p:stCondLst>
                                        </p:cTn>
                                        <p:tgtEl>
                                          <p:spTgt spid="117">
                                            <p:txEl>
                                              <p:pRg st="8" end="8"/>
                                            </p:txEl>
                                          </p:spTgt>
                                        </p:tgtEl>
                                        <p:attrNameLst>
                                          <p:attrName>style.visibility</p:attrName>
                                        </p:attrNameLst>
                                      </p:cBhvr>
                                      <p:to>
                                        <p:strVal val="visible"/>
                                      </p:to>
                                    </p:set>
                                    <p:animEffect transition="in" filter="fade">
                                      <p:cBhvr>
                                        <p:cTn id="39" dur="1900"/>
                                        <p:tgtEl>
                                          <p:spTgt spid="117">
                                            <p:txEl>
                                              <p:pRg st="8" end="8"/>
                                            </p:txEl>
                                          </p:spTgt>
                                        </p:tgtEl>
                                      </p:cBhvr>
                                    </p:animEffect>
                                  </p:childTnLst>
                                </p:cTn>
                              </p:par>
                            </p:childTnLst>
                          </p:cTn>
                        </p:par>
                        <p:par>
                          <p:cTn id="40" fill="hold">
                            <p:stCondLst>
                              <p:cond delay="17100"/>
                            </p:stCondLst>
                            <p:childTnLst>
                              <p:par>
                                <p:cTn id="41" presetID="10" presetClass="entr" presetSubtype="0" fill="hold" nodeType="afterEffect">
                                  <p:stCondLst>
                                    <p:cond delay="0"/>
                                  </p:stCondLst>
                                  <p:childTnLst>
                                    <p:set>
                                      <p:cBhvr>
                                        <p:cTn id="42" dur="1" fill="hold">
                                          <p:stCondLst>
                                            <p:cond delay="0"/>
                                          </p:stCondLst>
                                        </p:cTn>
                                        <p:tgtEl>
                                          <p:spTgt spid="117">
                                            <p:txEl>
                                              <p:pRg st="9" end="9"/>
                                            </p:txEl>
                                          </p:spTgt>
                                        </p:tgtEl>
                                        <p:attrNameLst>
                                          <p:attrName>style.visibility</p:attrName>
                                        </p:attrNameLst>
                                      </p:cBhvr>
                                      <p:to>
                                        <p:strVal val="visible"/>
                                      </p:to>
                                    </p:set>
                                    <p:animEffect transition="in" filter="fade">
                                      <p:cBhvr>
                                        <p:cTn id="43" dur="1900"/>
                                        <p:tgtEl>
                                          <p:spTgt spid="11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1879</Words>
  <Application>Microsoft Office PowerPoint</Application>
  <PresentationFormat>On-screen Show (16:9)</PresentationFormat>
  <Paragraphs>172</Paragraphs>
  <Slides>56</Slides>
  <Notes>56</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Open Sans</vt:lpstr>
      <vt:lpstr>Roboto</vt:lpstr>
      <vt:lpstr>Material</vt:lpstr>
      <vt:lpstr>2025 Glider Accident Review</vt:lpstr>
      <vt:lpstr>A few words about intent and methodology…</vt:lpstr>
      <vt:lpstr>Primary Sources are NTSB database</vt:lpstr>
      <vt:lpstr>PowerPoint Presentation</vt:lpstr>
      <vt:lpstr>PowerPoint Presentation</vt:lpstr>
      <vt:lpstr>PowerPoint Presentation</vt:lpstr>
      <vt:lpstr>PowerPoint Presentation</vt:lpstr>
      <vt:lpstr>What is an Accident vs Incident?</vt:lpstr>
      <vt:lpstr>49 CFR PART 830—NOTIFICATION AND REPORTING OF AIRCRAFT ACCIDENTS OR INCIDENTS AND OVERDUE AIRCRAFT, AND PRESERVATION OF AIRCRAFT WRECKAGE, MAIL, CARGO, AND RECORDS</vt:lpstr>
      <vt:lpstr>In 2025 20 total glider accidents reported to the NTSB </vt:lpstr>
      <vt:lpstr>PowerPoint Presentation</vt:lpstr>
      <vt:lpstr>PowerPoint Presentation</vt:lpstr>
      <vt:lpstr>PowerPoint Presentation</vt:lpstr>
      <vt:lpstr>PowerPoint Presentation</vt:lpstr>
      <vt:lpstr>PowerPoint Presentation</vt:lpstr>
      <vt:lpstr>Weather</vt:lpstr>
      <vt:lpstr>Phase of Flight: Landing</vt:lpstr>
      <vt:lpstr>Phase of Flight:  Landing/Off Airport</vt:lpstr>
      <vt:lpstr>Phase of Flight:  Landing</vt:lpstr>
      <vt:lpstr>Phase of Flight:  Landing</vt:lpstr>
      <vt:lpstr>Phase of Flight:  Landing SGS 1-26 Analysis</vt:lpstr>
      <vt:lpstr>Sky Soaring</vt:lpstr>
      <vt:lpstr>Phase of Flight:  Landing - Off Airport</vt:lpstr>
      <vt:lpstr>Phase of Flight:  Landing - Off Airport</vt:lpstr>
      <vt:lpstr>Take Away Thoughts</vt:lpstr>
      <vt:lpstr>Take Away Thoughts…</vt:lpstr>
      <vt:lpstr>Phase of Flight: Take off/ PTT</vt:lpstr>
      <vt:lpstr>Take Off/ Premature Termination of Tow</vt:lpstr>
      <vt:lpstr>Take Off/ Premature Termination of Tow Analysis Grob 102</vt:lpstr>
      <vt:lpstr>Take Off/ Premature Termination of Tow Analysis</vt:lpstr>
      <vt:lpstr>Take Off/ Premature Termination of Tow Analysis Grob 102</vt:lpstr>
      <vt:lpstr>PowerPoint Presentation</vt:lpstr>
      <vt:lpstr>Mini Lesson/Review: Crosswind Take-off Technique</vt:lpstr>
      <vt:lpstr>POP QUIZ</vt:lpstr>
      <vt:lpstr>Take Off/ Premature Termination of Tow            Pegasus Accident Synopsis</vt:lpstr>
      <vt:lpstr>Take Off/ Premature Termination of Tow Pegasus Accident Synopsis</vt:lpstr>
      <vt:lpstr>Take Off/ Premature Termination of Tow Pegasus Accident: Pilot Narrative</vt:lpstr>
      <vt:lpstr>PowerPoint Presentation</vt:lpstr>
      <vt:lpstr>Why does the glider kite?</vt:lpstr>
      <vt:lpstr>PowerPoint Presentation</vt:lpstr>
      <vt:lpstr>Take Off/ Premature Termination of Tow Analysis: Pegasus Accident</vt:lpstr>
      <vt:lpstr>Take Off/ Premature Termination of Tow Analysis: Pegasus Accident</vt:lpstr>
      <vt:lpstr>PowerPoint Presentation</vt:lpstr>
      <vt:lpstr>     Operator/Owner Safety Recommendation (How could this accident/incident have been prevented) </vt:lpstr>
      <vt:lpstr>Operator/Owner Safety Recommendation (How could this accident/incident have been prevented)</vt:lpstr>
      <vt:lpstr>5 Hazardous Attitudes</vt:lpstr>
      <vt:lpstr>PowerPoint Presentation</vt:lpstr>
      <vt:lpstr>What went right?</vt:lpstr>
      <vt:lpstr>So what caused this event?</vt:lpstr>
      <vt:lpstr>T/O, PTTT Take Away Thoughts</vt:lpstr>
      <vt:lpstr>Take Away Thoughts</vt:lpstr>
      <vt:lpstr>Take Away Thoughts: NESA Specifically</vt:lpstr>
      <vt:lpstr>Should you be involved in an “event”...</vt:lpstr>
      <vt:lpstr>We are all human…</vt:lpstr>
      <vt:lpstr>Before you fly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Alasdair Crawford</dc:creator>
  <cp:lastModifiedBy>Alasdair Crawford</cp:lastModifiedBy>
  <cp:revision>1</cp:revision>
  <dcterms:modified xsi:type="dcterms:W3CDTF">2026-04-06T15:36:38Z</dcterms:modified>
</cp:coreProperties>
</file>