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</p:sldIdLst>
  <p:sldSz cx="12192000" cy="6858000"/>
  <p:notesSz cx="6858000" cy="9144000"/>
  <p:embeddedFontLst>
    <p:embeddedFont>
      <p:font typeface="Constantia" panose="02030602050306030303" pitchFamily="18" charset="0"/>
      <p:regular r:id="rId20"/>
      <p:bold r:id="rId21"/>
      <p:italic r:id="rId22"/>
      <p:boldItalic r:id="rId23"/>
    </p:embeddedFont>
    <p:embeddedFont>
      <p:font typeface="Play" panose="020B0604020202020204" charset="0"/>
      <p:regular r:id="rId24"/>
      <p:bold r:id="rId25"/>
    </p:embeddedFont>
    <p:embeddedFont>
      <p:font typeface="Wingdings 2" panose="05020102010507070707" pitchFamily="18" charset="2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69fbd8e6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69fbd8e6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69fbd8e62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69fbd8e62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44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7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5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1" t="5584" r="17801" b="7155"/>
          <a:stretch/>
        </p:blipFill>
        <p:spPr>
          <a:xfrm>
            <a:off x="10261600" y="228600"/>
            <a:ext cx="1699565" cy="1295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6562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13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71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9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2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7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4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74216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4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47289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US" dirty="0"/>
              <a:t>Ground Operations Review </a:t>
            </a:r>
            <a:endParaRPr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2026 Spring Safety Seminar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RW29 Operations</a:t>
            </a:r>
            <a:endParaRPr/>
          </a:p>
        </p:txBody>
      </p:sp>
      <p:sp>
        <p:nvSpPr>
          <p:cNvPr id="181" name="Google Shape;181;p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RW 29</a:t>
            </a:r>
            <a:endParaRPr dirty="0"/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en-US" dirty="0"/>
              <a:t>Big Drop off on approach end.  Lots of sink.  Keep base close in and use a steep approach. Don’t drag it in!</a:t>
            </a:r>
            <a:endParaRPr dirty="0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en-US" dirty="0"/>
              <a:t>RW29 Staging and Gridding</a:t>
            </a:r>
            <a:endParaRPr dirty="0"/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en-US" dirty="0"/>
              <a:t>Short Runway – We will grid one group at a time and keep remaining groups staged on north side grass</a:t>
            </a:r>
            <a:endParaRPr dirty="0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en-US" dirty="0"/>
              <a:t>During Launch</a:t>
            </a:r>
            <a:endParaRPr dirty="0"/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en-US" dirty="0"/>
              <a:t>No personnel or equipment on South side of the runway!</a:t>
            </a:r>
            <a:endParaRPr dirty="0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en-US" dirty="0"/>
              <a:t>Relights</a:t>
            </a:r>
            <a:endParaRPr dirty="0"/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en-US" dirty="0"/>
              <a:t>You may land on 29L Grass, 11 or 23.  If landing on 29L.  Touchdown and roll-out beyond the crossing runway 5.  This leaves grass east of crossing runway open for tugs to land.  Be aware of runway light dead-center on grass where it meets RW5</a:t>
            </a: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88" name="Google Shape;188;p24"/>
          <p:cNvPicPr preferRelativeResize="0"/>
          <p:nvPr/>
        </p:nvPicPr>
        <p:blipFill rotWithShape="1">
          <a:blip r:embed="rId3">
            <a:alphaModFix/>
          </a:blip>
          <a:srcRect t="39503"/>
          <a:stretch/>
        </p:blipFill>
        <p:spPr>
          <a:xfrm>
            <a:off x="363794" y="862781"/>
            <a:ext cx="11900400" cy="513243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4"/>
          <p:cNvSpPr/>
          <p:nvPr/>
        </p:nvSpPr>
        <p:spPr>
          <a:xfrm rot="5925819">
            <a:off x="6462651" y="3699204"/>
            <a:ext cx="136083" cy="1568734"/>
          </a:xfrm>
          <a:prstGeom prst="rect">
            <a:avLst/>
          </a:prstGeom>
          <a:solidFill>
            <a:srgbClr val="FAE2D5"/>
          </a:solidFill>
          <a:ln w="19050" cap="flat" cmpd="sng">
            <a:solidFill>
              <a:srgbClr val="FAE2D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4"/>
          <p:cNvSpPr/>
          <p:nvPr/>
        </p:nvSpPr>
        <p:spPr>
          <a:xfrm>
            <a:off x="5145348" y="4978621"/>
            <a:ext cx="1571152" cy="37350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35486" y="-136668"/>
                </a:lnTo>
              </a:path>
            </a:pathLst>
          </a:cu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Runway light</a:t>
            </a:r>
            <a:endParaRPr dirty="0"/>
          </a:p>
        </p:txBody>
      </p:sp>
      <p:sp>
        <p:nvSpPr>
          <p:cNvPr id="191" name="Google Shape;191;p24"/>
          <p:cNvSpPr/>
          <p:nvPr/>
        </p:nvSpPr>
        <p:spPr>
          <a:xfrm rot="471437">
            <a:off x="1645206" y="4345920"/>
            <a:ext cx="3185652" cy="275303"/>
          </a:xfrm>
          <a:prstGeom prst="rect">
            <a:avLst/>
          </a:prstGeom>
          <a:solidFill>
            <a:srgbClr val="92D050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15m -If Landing Grass – land here!</a:t>
            </a:r>
            <a:endParaRPr sz="1400" dirty="0"/>
          </a:p>
        </p:txBody>
      </p:sp>
      <p:sp>
        <p:nvSpPr>
          <p:cNvPr id="192" name="Google Shape;192;p24"/>
          <p:cNvSpPr/>
          <p:nvPr/>
        </p:nvSpPr>
        <p:spPr>
          <a:xfrm>
            <a:off x="7190932" y="2942263"/>
            <a:ext cx="2995287" cy="121644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286" y="0"/>
                </a:moveTo>
                <a:close/>
                <a:lnTo>
                  <a:pt x="286" y="120000"/>
                </a:lnTo>
              </a:path>
              <a:path w="120000" h="120000" fill="none" extrusionOk="0">
                <a:moveTo>
                  <a:pt x="286" y="54757"/>
                </a:moveTo>
                <a:lnTo>
                  <a:pt x="-41540" y="140514"/>
                </a:lnTo>
              </a:path>
            </a:pathLst>
          </a:cu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93" name="Google Shape;193;p24"/>
          <p:cNvCxnSpPr/>
          <p:nvPr/>
        </p:nvCxnSpPr>
        <p:spPr>
          <a:xfrm flipH="1">
            <a:off x="3312152" y="4012668"/>
            <a:ext cx="129376" cy="494307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4" name="Google Shape;194;p24"/>
          <p:cNvCxnSpPr/>
          <p:nvPr/>
        </p:nvCxnSpPr>
        <p:spPr>
          <a:xfrm>
            <a:off x="3441528" y="4012668"/>
            <a:ext cx="1146077" cy="16418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" name="Chord 1">
            <a:extLst>
              <a:ext uri="{FF2B5EF4-FFF2-40B4-BE49-F238E27FC236}">
                <a16:creationId xmlns:a16="http://schemas.microsoft.com/office/drawing/2014/main" id="{37737072-3E84-A183-9A49-1E811A9C9488}"/>
              </a:ext>
            </a:extLst>
          </p:cNvPr>
          <p:cNvSpPr/>
          <p:nvPr/>
        </p:nvSpPr>
        <p:spPr>
          <a:xfrm rot="7215068">
            <a:off x="6901987" y="4161107"/>
            <a:ext cx="379447" cy="393572"/>
          </a:xfrm>
          <a:prstGeom prst="chor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Google Shape;193;p24">
            <a:extLst>
              <a:ext uri="{FF2B5EF4-FFF2-40B4-BE49-F238E27FC236}">
                <a16:creationId xmlns:a16="http://schemas.microsoft.com/office/drawing/2014/main" id="{832544B0-04F5-1FE9-796B-6875DFAE508D}"/>
              </a:ext>
            </a:extLst>
          </p:cNvPr>
          <p:cNvCxnSpPr>
            <a:cxnSpLocks/>
          </p:cNvCxnSpPr>
          <p:nvPr/>
        </p:nvCxnSpPr>
        <p:spPr>
          <a:xfrm flipH="1">
            <a:off x="5550687" y="4378908"/>
            <a:ext cx="91498" cy="330126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" name="Google Shape;194;p24">
            <a:extLst>
              <a:ext uri="{FF2B5EF4-FFF2-40B4-BE49-F238E27FC236}">
                <a16:creationId xmlns:a16="http://schemas.microsoft.com/office/drawing/2014/main" id="{D2BF3861-4179-023B-5065-4F5694F23994}"/>
              </a:ext>
            </a:extLst>
          </p:cNvPr>
          <p:cNvCxnSpPr>
            <a:cxnSpLocks/>
          </p:cNvCxnSpPr>
          <p:nvPr/>
        </p:nvCxnSpPr>
        <p:spPr>
          <a:xfrm>
            <a:off x="5624052" y="4378908"/>
            <a:ext cx="1014497" cy="128067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7CC3DB1-0297-78E1-EA0E-443E02704690}"/>
              </a:ext>
            </a:extLst>
          </p:cNvPr>
          <p:cNvSpPr/>
          <p:nvPr/>
        </p:nvSpPr>
        <p:spPr>
          <a:xfrm>
            <a:off x="5253434" y="4718408"/>
            <a:ext cx="91498" cy="881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A3A7DCE-E37C-6470-6E16-D249661D785A}"/>
              </a:ext>
            </a:extLst>
          </p:cNvPr>
          <p:cNvCxnSpPr>
            <a:cxnSpLocks/>
            <a:endCxn id="10" idx="4"/>
          </p:cNvCxnSpPr>
          <p:nvPr/>
        </p:nvCxnSpPr>
        <p:spPr>
          <a:xfrm flipH="1" flipV="1">
            <a:off x="5299183" y="4806521"/>
            <a:ext cx="343002" cy="17210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RW11 Operations</a:t>
            </a:r>
            <a:endParaRPr/>
          </a:p>
        </p:txBody>
      </p:sp>
      <p:sp>
        <p:nvSpPr>
          <p:cNvPr id="200" name="Google Shape;200;p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dirty="0"/>
              <a:t>RW 11</a:t>
            </a:r>
            <a:endParaRPr dirty="0"/>
          </a:p>
          <a:p>
            <a:pPr marL="800100" lvl="1" indent="-3429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600" dirty="0"/>
              <a:t>Trees on Approach</a:t>
            </a:r>
            <a:endParaRPr sz="2600" dirty="0"/>
          </a:p>
          <a:p>
            <a:pPr marL="800100" lvl="1" indent="-3429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600" dirty="0"/>
              <a:t>People tend to want to stay too high above trees and land very long</a:t>
            </a:r>
            <a:endParaRPr sz="2600" dirty="0"/>
          </a:p>
          <a:p>
            <a:pPr marL="800100" lvl="1" indent="-3429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600" dirty="0"/>
              <a:t>Terrain and trees slope down to runway on final</a:t>
            </a:r>
            <a:endParaRPr sz="2600" dirty="0"/>
          </a:p>
          <a:p>
            <a:pPr lv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dirty="0"/>
              <a:t>RW29 Staging and Gridding</a:t>
            </a:r>
            <a:endParaRPr dirty="0"/>
          </a:p>
          <a:p>
            <a:pPr marL="800100" lvl="1" indent="-3429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600" dirty="0"/>
              <a:t>Short Runway – We will grid one group at a time and keep remaining groups staged on north side grass</a:t>
            </a:r>
            <a:endParaRPr sz="2600" dirty="0"/>
          </a:p>
          <a:p>
            <a:pPr lv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dirty="0"/>
              <a:t>During Launch</a:t>
            </a:r>
            <a:endParaRPr dirty="0"/>
          </a:p>
          <a:p>
            <a:pPr marL="800100" lvl="1" indent="-3429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600" dirty="0"/>
              <a:t>No personnel or equipment on South side of the runway except in cut-out!</a:t>
            </a:r>
            <a:endParaRPr sz="2600" dirty="0"/>
          </a:p>
          <a:p>
            <a:pPr lv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dirty="0"/>
              <a:t>Relights</a:t>
            </a:r>
            <a:endParaRPr dirty="0"/>
          </a:p>
          <a:p>
            <a:pPr marL="800100" lvl="1" indent="-3429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600" dirty="0"/>
              <a:t>You may land on 11R Grass, 5 or 23.  If landing on 11R  Touchdown stop before the intersection of RW5.  Expect to be immediately pulled across to the north side for tow-back.  We want as little time sitting on 11R as possible to allow tugs to land.</a:t>
            </a:r>
            <a:endParaRPr sz="2600"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/>
          </a:p>
        </p:txBody>
      </p:sp>
      <p:sp>
        <p:nvSpPr>
          <p:cNvPr id="206" name="Google Shape;206;p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07" name="Google Shape;207;p26"/>
          <p:cNvPicPr preferRelativeResize="0"/>
          <p:nvPr/>
        </p:nvPicPr>
        <p:blipFill rotWithShape="1">
          <a:blip r:embed="rId3">
            <a:alphaModFix/>
          </a:blip>
          <a:srcRect t="50000"/>
          <a:stretch/>
        </p:blipFill>
        <p:spPr>
          <a:xfrm>
            <a:off x="159774" y="1167580"/>
            <a:ext cx="11314416" cy="425982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 rot="5925819">
            <a:off x="2156934" y="2444968"/>
            <a:ext cx="154122" cy="1750586"/>
          </a:xfrm>
          <a:prstGeom prst="rect">
            <a:avLst/>
          </a:prstGeom>
          <a:solidFill>
            <a:srgbClr val="FAE2D5"/>
          </a:solidFill>
          <a:ln w="19050" cap="flat" cmpd="sng">
            <a:solidFill>
              <a:srgbClr val="FAE2D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6"/>
          <p:cNvSpPr/>
          <p:nvPr/>
        </p:nvSpPr>
        <p:spPr>
          <a:xfrm rot="471437">
            <a:off x="1281413" y="3766907"/>
            <a:ext cx="3185652" cy="275303"/>
          </a:xfrm>
          <a:prstGeom prst="rect">
            <a:avLst/>
          </a:prstGeom>
          <a:solidFill>
            <a:srgbClr val="92D050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Landing Grass – land here!</a:t>
            </a:r>
            <a:endParaRPr/>
          </a:p>
        </p:txBody>
      </p:sp>
      <p:cxnSp>
        <p:nvCxnSpPr>
          <p:cNvPr id="210" name="Google Shape;210;p26"/>
          <p:cNvCxnSpPr/>
          <p:nvPr/>
        </p:nvCxnSpPr>
        <p:spPr>
          <a:xfrm>
            <a:off x="3629790" y="3582062"/>
            <a:ext cx="0" cy="282015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1" name="Google Shape;211;p26"/>
          <p:cNvCxnSpPr/>
          <p:nvPr/>
        </p:nvCxnSpPr>
        <p:spPr>
          <a:xfrm rot="10800000">
            <a:off x="3162659" y="3468933"/>
            <a:ext cx="467131" cy="121696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" name="Chord 1">
            <a:extLst>
              <a:ext uri="{FF2B5EF4-FFF2-40B4-BE49-F238E27FC236}">
                <a16:creationId xmlns:a16="http://schemas.microsoft.com/office/drawing/2014/main" id="{689F5FAF-C316-A982-2D3B-09D380AF8051}"/>
              </a:ext>
            </a:extLst>
          </p:cNvPr>
          <p:cNvSpPr/>
          <p:nvPr/>
        </p:nvSpPr>
        <p:spPr>
          <a:xfrm rot="18188306">
            <a:off x="1554543" y="3792725"/>
            <a:ext cx="379447" cy="393572"/>
          </a:xfrm>
          <a:prstGeom prst="chor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Relight Considerations</a:t>
            </a:r>
            <a:endParaRPr/>
          </a:p>
        </p:txBody>
      </p:sp>
      <p:sp>
        <p:nvSpPr>
          <p:cNvPr id="217" name="Google Shape;217;p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/>
              <a:t>Land to be safe not to expedite your return to the grid.  You are going to the back of the line anyway!</a:t>
            </a:r>
            <a:endParaRPr dirty="0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dirty="0"/>
              <a:t>For landings on parallel grass to any runway be aware you will be (when safe) pushed across the pavement to be brought back to the grid on the dead-side grass.  Be alert. 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dirty="0"/>
              <a:t>This is the downside of our layout – crossing the active paved runway for </a:t>
            </a:r>
            <a:r>
              <a:rPr lang="en-US" dirty="0" err="1"/>
              <a:t>towback</a:t>
            </a:r>
            <a:r>
              <a:rPr lang="en-US" dirty="0"/>
              <a:t>.  </a:t>
            </a:r>
            <a:r>
              <a:rPr lang="en-US" u="sng" dirty="0"/>
              <a:t>Ground crew are aware and check traffic but help them – if you see anything speak up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Towing Procedures	</a:t>
            </a:r>
            <a:endParaRPr dirty="0"/>
          </a:p>
        </p:txBody>
      </p:sp>
      <p:sp>
        <p:nvSpPr>
          <p:cNvPr id="229" name="Google Shape;229;p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 dirty="0"/>
              <a:t>Tugs will park in the Cut-Out areas when shutting down.</a:t>
            </a: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 dirty="0"/>
              <a:t>When Ready to tow, tug will stage at an Angle to the take-off (see diagram) and to allow visibility to (</a:t>
            </a:r>
            <a:r>
              <a:rPr lang="en-US" dirty="0" err="1"/>
              <a:t>i</a:t>
            </a:r>
            <a:r>
              <a:rPr lang="en-US" dirty="0"/>
              <a:t>) pattern and (ii) line crew and hook-up process.  Tow-pilot will </a:t>
            </a:r>
            <a:r>
              <a:rPr lang="en-US" u="sng" dirty="0"/>
              <a:t>not</a:t>
            </a:r>
            <a:r>
              <a:rPr lang="en-US" dirty="0"/>
              <a:t> begin taking up slack until signal is given to do so by wing-runner.</a:t>
            </a: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A2223-6547-BEA8-A1BA-14F1B1A09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630" y="4200070"/>
            <a:ext cx="4784090" cy="1976755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Launch Procedure</a:t>
            </a:r>
            <a:endParaRPr dirty="0"/>
          </a:p>
        </p:txBody>
      </p:sp>
      <p:sp>
        <p:nvSpPr>
          <p:cNvPr id="235" name="Google Shape;235;p30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92913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indent="0">
              <a:buNone/>
            </a:pPr>
            <a:r>
              <a:rPr lang="en-US" sz="2000" b="1" dirty="0"/>
              <a:t>Hookup</a:t>
            </a:r>
          </a:p>
          <a:p>
            <a:pPr indent="-457200"/>
            <a:r>
              <a:rPr lang="en-US" sz="1800" dirty="0"/>
              <a:t>Do not hook-up glider before Pilot has completed his/her checklist </a:t>
            </a:r>
            <a:r>
              <a:rPr lang="en-US" sz="1800" u="sng" dirty="0"/>
              <a:t>and </a:t>
            </a:r>
            <a:r>
              <a:rPr lang="en-US" sz="1800" dirty="0"/>
              <a:t>the canopy is closed</a:t>
            </a:r>
          </a:p>
          <a:p>
            <a:pPr indent="-457200"/>
            <a:r>
              <a:rPr lang="en-US" sz="1800" dirty="0"/>
              <a:t>Hookup then immediately move clear of Wing</a:t>
            </a:r>
          </a:p>
          <a:p>
            <a:pPr indent="-457200"/>
            <a:r>
              <a:rPr lang="en-US" sz="1800" b="1" dirty="0"/>
              <a:t>Do not pick up the wing</a:t>
            </a:r>
          </a:p>
          <a:p>
            <a:pPr marL="0" lvl="0" indent="0">
              <a:buNone/>
            </a:pPr>
            <a:r>
              <a:rPr lang="en-US" sz="2000" b="1" dirty="0"/>
              <a:t>Check Pattern</a:t>
            </a:r>
          </a:p>
          <a:p>
            <a:pPr indent="-457200"/>
            <a:r>
              <a:rPr lang="en-US" sz="1800" dirty="0"/>
              <a:t>Pilot asks “Is the Pattern Clear”</a:t>
            </a:r>
          </a:p>
          <a:p>
            <a:pPr indent="-457200"/>
            <a:r>
              <a:rPr lang="en-US" sz="1800" dirty="0"/>
              <a:t>Wing Runner – looks around at full pattern for all runways.  When confirmed respond “Pattern is Clear”</a:t>
            </a:r>
          </a:p>
          <a:p>
            <a:pPr marL="0" lvl="0" indent="0">
              <a:lnSpc>
                <a:spcPct val="100000"/>
              </a:lnSpc>
              <a:buFont typeface="Arial"/>
              <a:buNone/>
            </a:pPr>
            <a:r>
              <a:rPr lang="en-US" sz="2000" b="1" dirty="0"/>
              <a:t>Take Up Slack</a:t>
            </a:r>
          </a:p>
          <a:p>
            <a:pPr indent="-457200">
              <a:lnSpc>
                <a:spcPct val="100000"/>
              </a:lnSpc>
            </a:pPr>
            <a:r>
              <a:rPr lang="en-US" sz="1800" dirty="0"/>
              <a:t>Wait for Thumbs up from Pilot</a:t>
            </a:r>
          </a:p>
          <a:p>
            <a:pPr indent="-457200">
              <a:lnSpc>
                <a:spcPct val="100000"/>
              </a:lnSpc>
            </a:pPr>
            <a:r>
              <a:rPr lang="en-US" sz="1800" dirty="0"/>
              <a:t>Only after thumbs up – Wing Runner will level wing and give take-up slack </a:t>
            </a:r>
            <a:r>
              <a:rPr lang="en-US" sz="1800" dirty="0" err="1"/>
              <a:t>signam</a:t>
            </a:r>
            <a:endParaRPr lang="en-US" sz="1800" dirty="0"/>
          </a:p>
          <a:p>
            <a:pPr indent="-457200">
              <a:lnSpc>
                <a:spcPct val="100000"/>
              </a:lnSpc>
            </a:pPr>
            <a:r>
              <a:rPr lang="en-US" sz="1800" u="sng" dirty="0"/>
              <a:t>Tow-pilot will not begin taking up slack until Wing is level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000" b="1" dirty="0"/>
              <a:t>Launch</a:t>
            </a:r>
          </a:p>
          <a:p>
            <a:pPr indent="-457200">
              <a:lnSpc>
                <a:spcPct val="100000"/>
              </a:lnSpc>
            </a:pPr>
            <a:r>
              <a:rPr lang="en-US" sz="1800" dirty="0"/>
              <a:t>When Slack is out of rope – All will hold</a:t>
            </a:r>
          </a:p>
          <a:p>
            <a:pPr indent="-457200">
              <a:lnSpc>
                <a:spcPct val="100000"/>
              </a:lnSpc>
            </a:pPr>
            <a:r>
              <a:rPr lang="en-US" sz="1800" dirty="0"/>
              <a:t>Pilot Waggles Rudder (no need to slam against stops)</a:t>
            </a:r>
          </a:p>
          <a:p>
            <a:pPr indent="-457200">
              <a:lnSpc>
                <a:spcPct val="100000"/>
              </a:lnSpc>
            </a:pPr>
            <a:r>
              <a:rPr lang="en-US" sz="1800" dirty="0"/>
              <a:t>Wing-Runner gives launch signal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/>
              <a:t>CAC’s and Positive Control checks must be confirmed before tow-outs;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/>
              <a:t>Be alert at all times.  Keep all personnel and equipment on the ‘Dead Side’ grass or in cut-out areas whenever possible;</a:t>
            </a:r>
            <a:endParaRPr dirty="0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dirty="0"/>
              <a:t>Rember both the paved and grass surfaces are ‘Active runways’.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dirty="0"/>
              <a:t>Never allow both the paved and grass surfaces for any runway to be blocked at the same time.</a:t>
            </a:r>
            <a:endParaRPr dirty="0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dirty="0"/>
              <a:t>Relights – Land to be safe not to expedite – you are going to the back of the line anyway.</a:t>
            </a:r>
            <a:endParaRPr dirty="0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dirty="0"/>
              <a:t>BE SAFE</a:t>
            </a:r>
            <a:endParaRPr dirty="0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dirty="0"/>
              <a:t>DON’T MAKE JUNK!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63" y="-2664165"/>
            <a:ext cx="12645788" cy="95221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4"/>
          <p:cNvCxnSpPr>
            <a:cxnSpLocks/>
          </p:cNvCxnSpPr>
          <p:nvPr/>
        </p:nvCxnSpPr>
        <p:spPr>
          <a:xfrm flipV="1">
            <a:off x="5665565" y="3275763"/>
            <a:ext cx="395370" cy="568169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" name="Google Shape;94;p14"/>
          <p:cNvCxnSpPr>
            <a:cxnSpLocks/>
          </p:cNvCxnSpPr>
          <p:nvPr/>
        </p:nvCxnSpPr>
        <p:spPr>
          <a:xfrm flipV="1">
            <a:off x="5004964" y="4130779"/>
            <a:ext cx="442106" cy="743295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" name="Google Shape;95;p14"/>
          <p:cNvCxnSpPr>
            <a:cxnSpLocks/>
          </p:cNvCxnSpPr>
          <p:nvPr/>
        </p:nvCxnSpPr>
        <p:spPr>
          <a:xfrm>
            <a:off x="3840525" y="4653801"/>
            <a:ext cx="1164439" cy="205465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" name="Google Shape;96;p14"/>
          <p:cNvSpPr/>
          <p:nvPr/>
        </p:nvSpPr>
        <p:spPr>
          <a:xfrm rot="2031564" flipH="1">
            <a:off x="7164425" y="-333414"/>
            <a:ext cx="228531" cy="5860878"/>
          </a:xfrm>
          <a:prstGeom prst="rect">
            <a:avLst/>
          </a:prstGeom>
          <a:solidFill>
            <a:srgbClr val="92D050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 rot="5992275" flipH="1">
            <a:off x="3059400" y="3497090"/>
            <a:ext cx="235523" cy="3231860"/>
          </a:xfrm>
          <a:prstGeom prst="rect">
            <a:avLst/>
          </a:prstGeom>
          <a:solidFill>
            <a:srgbClr val="92D050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 rot="5992275" flipH="1">
            <a:off x="6399467" y="4480785"/>
            <a:ext cx="204704" cy="2298789"/>
          </a:xfrm>
          <a:prstGeom prst="rect">
            <a:avLst/>
          </a:prstGeom>
          <a:solidFill>
            <a:srgbClr val="92D050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highlight>
                <a:srgbClr val="C0C0C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 rot="-10242862" flipH="1">
            <a:off x="1753874" y="4684174"/>
            <a:ext cx="3252643" cy="71603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 rot="-10242862" flipH="1">
            <a:off x="5922959" y="5207765"/>
            <a:ext cx="1617764" cy="88143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 rot="-8741158" flipH="1">
            <a:off x="6236285" y="1385842"/>
            <a:ext cx="105378" cy="3784634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 flipH="1">
            <a:off x="9129903" y="1006003"/>
            <a:ext cx="1898244" cy="209848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Dead Side</a:t>
            </a:r>
            <a:endParaRPr/>
          </a:p>
        </p:txBody>
      </p:sp>
      <p:sp>
        <p:nvSpPr>
          <p:cNvPr id="103" name="Google Shape;103;p14"/>
          <p:cNvSpPr/>
          <p:nvPr/>
        </p:nvSpPr>
        <p:spPr>
          <a:xfrm flipH="1">
            <a:off x="9140882" y="1458614"/>
            <a:ext cx="1898244" cy="195513"/>
          </a:xfrm>
          <a:prstGeom prst="rect">
            <a:avLst/>
          </a:prstGeom>
          <a:solidFill>
            <a:srgbClr val="92D050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ACTIVE SIDE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08C3C2-559F-4BA2-8917-09CA4E1CCA86}"/>
              </a:ext>
            </a:extLst>
          </p:cNvPr>
          <p:cNvSpPr txBox="1"/>
          <p:nvPr/>
        </p:nvSpPr>
        <p:spPr>
          <a:xfrm rot="18158899">
            <a:off x="7112045" y="2434476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05R / 23L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842098-C10C-B07D-8448-A7A232B3342F}"/>
              </a:ext>
            </a:extLst>
          </p:cNvPr>
          <p:cNvSpPr txBox="1"/>
          <p:nvPr/>
        </p:nvSpPr>
        <p:spPr>
          <a:xfrm rot="590313">
            <a:off x="2895126" y="5226319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11R / 29L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ADBB524-DE43-2654-0382-EC2B5B93E6A9}"/>
              </a:ext>
            </a:extLst>
          </p:cNvPr>
          <p:cNvSpPr/>
          <p:nvPr/>
        </p:nvSpPr>
        <p:spPr>
          <a:xfrm>
            <a:off x="5153768" y="5340324"/>
            <a:ext cx="145186" cy="13133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Google Shape;93;p14">
            <a:extLst>
              <a:ext uri="{FF2B5EF4-FFF2-40B4-BE49-F238E27FC236}">
                <a16:creationId xmlns:a16="http://schemas.microsoft.com/office/drawing/2014/main" id="{3FA6895F-5DCD-F09F-5E39-D2DD613B419D}"/>
              </a:ext>
            </a:extLst>
          </p:cNvPr>
          <p:cNvCxnSpPr>
            <a:cxnSpLocks/>
          </p:cNvCxnSpPr>
          <p:nvPr/>
        </p:nvCxnSpPr>
        <p:spPr>
          <a:xfrm>
            <a:off x="5238148" y="3579607"/>
            <a:ext cx="439803" cy="24785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4817E1-F1BD-89AA-107C-433F53065D74}"/>
              </a:ext>
            </a:extLst>
          </p:cNvPr>
          <p:cNvCxnSpPr>
            <a:cxnSpLocks/>
          </p:cNvCxnSpPr>
          <p:nvPr/>
        </p:nvCxnSpPr>
        <p:spPr>
          <a:xfrm>
            <a:off x="5359157" y="4752754"/>
            <a:ext cx="205279" cy="1213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435D5C-9BD2-0E8D-016A-1AA9CDB4A14B}"/>
              </a:ext>
            </a:extLst>
          </p:cNvPr>
          <p:cNvCxnSpPr>
            <a:cxnSpLocks/>
          </p:cNvCxnSpPr>
          <p:nvPr/>
        </p:nvCxnSpPr>
        <p:spPr>
          <a:xfrm flipH="1">
            <a:off x="4743337" y="5014243"/>
            <a:ext cx="25897" cy="19755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70705273-D07B-AE89-052D-6609D4055D3A}"/>
              </a:ext>
            </a:extLst>
          </p:cNvPr>
          <p:cNvSpPr/>
          <p:nvPr/>
        </p:nvSpPr>
        <p:spPr>
          <a:xfrm>
            <a:off x="5196980" y="3527465"/>
            <a:ext cx="101974" cy="10482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EBFFB6-BAEB-E0C2-62E7-4F50C539561A}"/>
              </a:ext>
            </a:extLst>
          </p:cNvPr>
          <p:cNvCxnSpPr>
            <a:cxnSpLocks/>
          </p:cNvCxnSpPr>
          <p:nvPr/>
        </p:nvCxnSpPr>
        <p:spPr>
          <a:xfrm flipH="1">
            <a:off x="5478317" y="3930412"/>
            <a:ext cx="101974" cy="16060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92F5C7D5-C4D4-DD1B-EED2-95856C10FC12}"/>
              </a:ext>
            </a:extLst>
          </p:cNvPr>
          <p:cNvSpPr/>
          <p:nvPr/>
        </p:nvSpPr>
        <p:spPr>
          <a:xfrm>
            <a:off x="5607837" y="3766845"/>
            <a:ext cx="101974" cy="10482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E9529C-CC11-EFA1-E3BC-B2C729B4646E}"/>
              </a:ext>
            </a:extLst>
          </p:cNvPr>
          <p:cNvSpPr/>
          <p:nvPr/>
        </p:nvSpPr>
        <p:spPr>
          <a:xfrm rot="668723">
            <a:off x="4212549" y="4597629"/>
            <a:ext cx="798800" cy="160892"/>
          </a:xfrm>
          <a:prstGeom prst="rect">
            <a:avLst/>
          </a:prstGeom>
          <a:solidFill>
            <a:schemeClr val="accent4">
              <a:lumMod val="20000"/>
              <a:lumOff val="80000"/>
              <a:alpha val="2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hord 25">
            <a:extLst>
              <a:ext uri="{FF2B5EF4-FFF2-40B4-BE49-F238E27FC236}">
                <a16:creationId xmlns:a16="http://schemas.microsoft.com/office/drawing/2014/main" id="{54DDC971-0157-56C0-2F96-39884F52C4D8}"/>
              </a:ext>
            </a:extLst>
          </p:cNvPr>
          <p:cNvSpPr/>
          <p:nvPr/>
        </p:nvSpPr>
        <p:spPr>
          <a:xfrm rot="14242534">
            <a:off x="5948057" y="4549336"/>
            <a:ext cx="379447" cy="393572"/>
          </a:xfrm>
          <a:prstGeom prst="chord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hord 26">
            <a:extLst>
              <a:ext uri="{FF2B5EF4-FFF2-40B4-BE49-F238E27FC236}">
                <a16:creationId xmlns:a16="http://schemas.microsoft.com/office/drawing/2014/main" id="{0C0C4202-18BF-E7D3-7DAD-372039B52786}"/>
              </a:ext>
            </a:extLst>
          </p:cNvPr>
          <p:cNvSpPr/>
          <p:nvPr/>
        </p:nvSpPr>
        <p:spPr>
          <a:xfrm rot="18134572">
            <a:off x="1553057" y="4948911"/>
            <a:ext cx="379447" cy="393572"/>
          </a:xfrm>
          <a:prstGeom prst="chord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hord 27">
            <a:extLst>
              <a:ext uri="{FF2B5EF4-FFF2-40B4-BE49-F238E27FC236}">
                <a16:creationId xmlns:a16="http://schemas.microsoft.com/office/drawing/2014/main" id="{108D1A01-EAB1-0D39-740B-43700C99AC85}"/>
              </a:ext>
            </a:extLst>
          </p:cNvPr>
          <p:cNvSpPr/>
          <p:nvPr/>
        </p:nvSpPr>
        <p:spPr>
          <a:xfrm rot="7345418">
            <a:off x="6991602" y="4985753"/>
            <a:ext cx="379447" cy="393572"/>
          </a:xfrm>
          <a:prstGeom prst="chord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hord 28">
            <a:extLst>
              <a:ext uri="{FF2B5EF4-FFF2-40B4-BE49-F238E27FC236}">
                <a16:creationId xmlns:a16="http://schemas.microsoft.com/office/drawing/2014/main" id="{3644595A-FD5E-ED17-0FFC-0FDC3A1FBDD4}"/>
              </a:ext>
            </a:extLst>
          </p:cNvPr>
          <p:cNvSpPr/>
          <p:nvPr/>
        </p:nvSpPr>
        <p:spPr>
          <a:xfrm rot="3327199">
            <a:off x="6939848" y="1609081"/>
            <a:ext cx="379447" cy="393572"/>
          </a:xfrm>
          <a:prstGeom prst="chord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6B227B-298D-34B3-AC22-AC28BAC6A0BC}"/>
              </a:ext>
            </a:extLst>
          </p:cNvPr>
          <p:cNvSpPr txBox="1"/>
          <p:nvPr/>
        </p:nvSpPr>
        <p:spPr>
          <a:xfrm rot="590313">
            <a:off x="5556783" y="5558885"/>
            <a:ext cx="55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29L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General Guidelines</a:t>
            </a:r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idx="1"/>
          </p:nvPr>
        </p:nvSpPr>
        <p:spPr>
          <a:xfrm>
            <a:off x="609600" y="1935480"/>
            <a:ext cx="10972800" cy="4543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b="1" dirty="0"/>
              <a:t>We share the airport with Other users</a:t>
            </a:r>
            <a:endParaRPr dirty="0"/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en-US" dirty="0"/>
              <a:t>Not exclusively glider ops. Please do not treat as if it is;</a:t>
            </a:r>
            <a:endParaRPr dirty="0"/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en-US" dirty="0"/>
              <a:t>Work to not impede other users at any time</a:t>
            </a:r>
            <a:endParaRPr dirty="0"/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en-US" dirty="0"/>
              <a:t>Do not block taxiways!</a:t>
            </a:r>
          </a:p>
          <a:p>
            <a:pPr>
              <a:spcBef>
                <a:spcPts val="500"/>
              </a:spcBef>
              <a:buSzPct val="100000"/>
            </a:pPr>
            <a:r>
              <a:rPr lang="en-US" b="1" dirty="0"/>
              <a:t>Trailer Parking</a:t>
            </a:r>
          </a:p>
          <a:p>
            <a:pPr marL="800100" lvl="1" indent="-342900">
              <a:buSzPct val="100000"/>
            </a:pPr>
            <a:r>
              <a:rPr lang="en-US" dirty="0"/>
              <a:t>All Trailers must be far enough back that when fuselage pulled from glider</a:t>
            </a:r>
            <a:r>
              <a:rPr lang="en-US" b="1" dirty="0"/>
              <a:t> tail is inside Taxiway lights</a:t>
            </a:r>
            <a:endParaRPr b="1" dirty="0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en-US" b="1" dirty="0"/>
              <a:t>Rigging</a:t>
            </a:r>
            <a:endParaRPr dirty="0"/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en-US" b="1" dirty="0"/>
              <a:t>No Rigging on Ramp that in any way intrudes on the taxiway areas of the ramp!</a:t>
            </a:r>
            <a:endParaRPr dirty="0"/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en-US" b="1" dirty="0"/>
              <a:t>All Gliders require a daily </a:t>
            </a:r>
            <a:r>
              <a:rPr lang="en-US" b="1" dirty="0">
                <a:highlight>
                  <a:srgbClr val="FFFF00"/>
                </a:highlight>
              </a:rPr>
              <a:t>Critical Assembly Check (CAC) </a:t>
            </a:r>
            <a:r>
              <a:rPr lang="en-US" b="1" dirty="0"/>
              <a:t>by someone other than the pilot who assembled the glider. CAC not confirmed– </a:t>
            </a:r>
            <a:r>
              <a:rPr lang="en-US" b="1" dirty="0">
                <a:highlight>
                  <a:srgbClr val="FFFF00"/>
                </a:highlight>
              </a:rPr>
              <a:t>no launch</a:t>
            </a:r>
            <a:r>
              <a:rPr lang="en-US" b="1" dirty="0"/>
              <a:t>.</a:t>
            </a:r>
            <a:endParaRPr dirty="0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en-US" b="1" dirty="0"/>
              <a:t>Tow Out and Staging</a:t>
            </a:r>
          </a:p>
          <a:p>
            <a:pPr marL="800100" lvl="1" indent="-342900">
              <a:spcBef>
                <a:spcPts val="1000"/>
              </a:spcBef>
              <a:buSzPct val="100000"/>
            </a:pPr>
            <a:r>
              <a:rPr lang="en-US" b="1" dirty="0"/>
              <a:t>Ground Crew will ask you to confirm completion of CAC before they will tow you out.</a:t>
            </a:r>
            <a:endParaRPr dirty="0"/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en-US" dirty="0"/>
              <a:t>Gliders may be </a:t>
            </a:r>
            <a:r>
              <a:rPr lang="en-US" u="sng" dirty="0"/>
              <a:t>staged</a:t>
            </a:r>
            <a:r>
              <a:rPr lang="en-US" dirty="0"/>
              <a:t> in the grass off the</a:t>
            </a:r>
            <a:r>
              <a:rPr lang="en-US" b="1" dirty="0"/>
              <a:t> </a:t>
            </a:r>
            <a:r>
              <a:rPr lang="en-US" b="1" u="sng" dirty="0"/>
              <a:t>DEAD SIDE </a:t>
            </a:r>
            <a:r>
              <a:rPr lang="en-US" dirty="0"/>
              <a:t>of the runway or in Designated CUT-OUT’s only.</a:t>
            </a:r>
            <a:endParaRPr dirty="0"/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en-US" b="1" dirty="0"/>
              <a:t>No Vehicles on Runways without prior approval by Daily Ground/Operations Manager</a:t>
            </a:r>
            <a:endParaRPr dirty="0"/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en-US" dirty="0">
                <a:highlight>
                  <a:srgbClr val="FFFF00"/>
                </a:highlight>
              </a:rPr>
              <a:t>Tow-out’s will generally be by golf cart.</a:t>
            </a:r>
            <a:endParaRPr dirty="0"/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en-US" dirty="0"/>
              <a:t>All tow-out’s must have radio and flashing lights (</a:t>
            </a:r>
            <a:r>
              <a:rPr lang="en-US" b="1" dirty="0"/>
              <a:t>airport requirement</a:t>
            </a:r>
            <a:r>
              <a:rPr lang="en-US" dirty="0"/>
              <a:t>)</a:t>
            </a:r>
            <a:endParaRPr dirty="0"/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en-US" dirty="0"/>
              <a:t>Any traffic in pattern, cease tow-out and move gliders off runway to grass on </a:t>
            </a:r>
            <a:r>
              <a:rPr lang="en-US" b="1" u="sng" dirty="0"/>
              <a:t>DEAD SIDE</a:t>
            </a:r>
            <a:endParaRPr b="1" u="sn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General Guidelines</a:t>
            </a:r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900" b="1" dirty="0"/>
              <a:t>Griding/Positioning for Take-Off</a:t>
            </a:r>
          </a:p>
          <a:p>
            <a:pPr marL="800100" lvl="1" indent="-3429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900" dirty="0"/>
              <a:t>Move onto Runway surface (Hard or soft) only when clear to do so (pattern is clear);</a:t>
            </a:r>
          </a:p>
          <a:p>
            <a:pPr marL="800100" lvl="1" indent="-3429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900" dirty="0"/>
              <a:t>All pre-flight items should be complete before positioning.  </a:t>
            </a:r>
            <a:r>
              <a:rPr lang="en-US" sz="1900" u="sng" dirty="0"/>
              <a:t>Get in and be ready</a:t>
            </a:r>
            <a:r>
              <a:rPr lang="en-US" sz="1900" dirty="0"/>
              <a:t>.</a:t>
            </a:r>
          </a:p>
          <a:p>
            <a:pPr marL="800100" lvl="1" indent="-342900">
              <a:spcBef>
                <a:spcPts val="0"/>
              </a:spcBef>
              <a:buSzPct val="100000"/>
            </a:pPr>
            <a:endParaRPr lang="en-US" b="1" dirty="0"/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900" b="1" dirty="0"/>
              <a:t>Communications</a:t>
            </a:r>
            <a:endParaRPr sz="1900" b="1" dirty="0"/>
          </a:p>
          <a:p>
            <a:pPr marL="800100" lvl="1" indent="-3429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900" dirty="0"/>
              <a:t>CTAF is 122.8</a:t>
            </a:r>
          </a:p>
          <a:p>
            <a:pPr marL="800100" lvl="1" indent="-3429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900" dirty="0"/>
              <a:t>Launch and Landings will be conducted on CTAF</a:t>
            </a:r>
            <a:endParaRPr sz="1900" dirty="0"/>
          </a:p>
          <a:p>
            <a:pPr marL="941070" lvl="1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sz="1900" b="1" dirty="0"/>
          </a:p>
          <a:p>
            <a:pPr lv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900" b="1" dirty="0"/>
              <a:t>Relights</a:t>
            </a:r>
          </a:p>
          <a:p>
            <a:pPr marL="800100" lvl="1" indent="-3429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900" dirty="0"/>
              <a:t>Landing behind Gridded Gliders on same surface is not permitted</a:t>
            </a:r>
          </a:p>
          <a:p>
            <a:pPr marL="800100" lvl="1" indent="-3429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900" dirty="0"/>
              <a:t>Ensure at no time are both the Hard and Soft surfaces for a given runway both blocked.</a:t>
            </a:r>
          </a:p>
          <a:p>
            <a:pPr marL="800100" lvl="1" indent="-3429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endParaRPr lang="en-US" sz="1900" b="1" dirty="0"/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900" b="1" dirty="0"/>
              <a:t>Tow-backs After Landing</a:t>
            </a:r>
          </a:p>
          <a:p>
            <a:pPr marL="800100" lvl="1" indent="-3429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900" dirty="0"/>
              <a:t>Gliders shall be cleared to DEAD-SIDE </a:t>
            </a:r>
          </a:p>
          <a:p>
            <a:pPr marL="800100" lvl="1" indent="-3429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900" dirty="0"/>
              <a:t>Tow-backs shall generally by on DEAD-SIDE</a:t>
            </a:r>
            <a:endParaRPr sz="1900" dirty="0"/>
          </a:p>
          <a:p>
            <a:pPr marL="685800" lvl="1" indent="-87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685800" lvl="1" indent="-87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General Guidelines</a:t>
            </a:r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76200">
              <a:buSzPts val="2400"/>
              <a:buNone/>
            </a:pPr>
            <a:r>
              <a:rPr lang="en-US" dirty="0"/>
              <a:t>There are some Runway specific considerations to be aware of:</a:t>
            </a:r>
          </a:p>
          <a:p>
            <a:pPr marL="228600" indent="-76200">
              <a:buSzPts val="2400"/>
              <a:buNone/>
            </a:pPr>
            <a:endParaRPr dirty="0"/>
          </a:p>
          <a:p>
            <a: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 b="1" dirty="0"/>
              <a:t>Runway Specific Considerations follow..</a:t>
            </a:r>
            <a:endParaRPr sz="1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RW 5 Cautions</a:t>
            </a:r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100" b="1" dirty="0"/>
              <a:t>RW 5</a:t>
            </a:r>
            <a:endParaRPr sz="2100" b="1" dirty="0"/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en-US" sz="2100" dirty="0"/>
              <a:t>Drop off on the approach end of RW 5.  Do not attempt to land very short, often down-draft on approach.</a:t>
            </a:r>
            <a:endParaRPr sz="2100" dirty="0"/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en-US" sz="2100" dirty="0"/>
              <a:t>Plan to roll-out beyond the far hold-short line for RW 11/29 so that you are not blocking that runway after landing and ideally finish at/near the taxi-way</a:t>
            </a:r>
            <a:endParaRPr sz="2100" dirty="0"/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en-US" sz="2100" dirty="0"/>
              <a:t>If landing Grass (5 right) land beyond the cross runway and runway signs</a:t>
            </a:r>
            <a:endParaRPr sz="2100" dirty="0"/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en-US" sz="2100" dirty="0"/>
              <a:t>Be aware of Runway lights! </a:t>
            </a:r>
            <a:r>
              <a:rPr lang="en-US" sz="2100" u="sng" dirty="0"/>
              <a:t>No student landings on RW 5R short of </a:t>
            </a:r>
            <a:r>
              <a:rPr lang="en-US" sz="2100" b="1" u="sng" dirty="0"/>
              <a:t>29</a:t>
            </a:r>
            <a:endParaRPr sz="2100" b="1" u="sng" dirty="0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en-US" sz="2100" b="1" dirty="0"/>
              <a:t>RW 5 Gridding</a:t>
            </a:r>
            <a:endParaRPr sz="2100" b="1" dirty="0"/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en-US" sz="2100" dirty="0"/>
              <a:t>Back of grid must be beyond 11/29 Hold short line. 11/29 shall be left with no encroachment at any time when using RW5</a:t>
            </a:r>
            <a:endParaRPr sz="2100" dirty="0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en-US" sz="2100" b="1" dirty="0"/>
              <a:t>During Launch</a:t>
            </a:r>
            <a:endParaRPr sz="2100" b="1" dirty="0"/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en-US" sz="2100" dirty="0"/>
              <a:t>No personnel or equipment allowed on East side of runway except in cut-out!</a:t>
            </a:r>
            <a:endParaRPr sz="2100" dirty="0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en-US" sz="2100" b="1" dirty="0"/>
              <a:t>Relights</a:t>
            </a:r>
            <a:endParaRPr sz="2100" b="1" dirty="0"/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en-US" sz="2100" dirty="0"/>
              <a:t>You can land on 5R grass if you have to. 29 or 11 is preferred.  If </a:t>
            </a:r>
            <a:r>
              <a:rPr lang="en-US" sz="2100" u="sng" dirty="0"/>
              <a:t>landing 5R land beyond the cross runway</a:t>
            </a:r>
            <a:r>
              <a:rPr lang="en-US" sz="2100" dirty="0"/>
              <a:t>.</a:t>
            </a:r>
            <a:endParaRPr sz="21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90721"/>
            <a:ext cx="10188125" cy="647655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RW05 Operations</a:t>
            </a:r>
            <a:endParaRPr/>
          </a:p>
        </p:txBody>
      </p:sp>
      <p:sp>
        <p:nvSpPr>
          <p:cNvPr id="140" name="Google Shape;140;p20"/>
          <p:cNvSpPr/>
          <p:nvPr/>
        </p:nvSpPr>
        <p:spPr>
          <a:xfrm>
            <a:off x="1788553" y="3362128"/>
            <a:ext cx="3441290" cy="91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20286" y="0"/>
                </a:moveTo>
                <a:close/>
                <a:lnTo>
                  <a:pt x="120286" y="120000"/>
                </a:lnTo>
              </a:path>
              <a:path w="120000" h="120000" fill="none" extrusionOk="0">
                <a:moveTo>
                  <a:pt x="120286" y="90887"/>
                </a:moveTo>
                <a:lnTo>
                  <a:pt x="160196" y="93541"/>
                </a:lnTo>
              </a:path>
            </a:pathLst>
          </a:cu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11/29 Hold Short Line.  Grid forward from here leaving 11/29 open with no incursions</a:t>
            </a:r>
            <a:endParaRPr dirty="0"/>
          </a:p>
        </p:txBody>
      </p:sp>
      <p:cxnSp>
        <p:nvCxnSpPr>
          <p:cNvPr id="141" name="Google Shape;141;p20"/>
          <p:cNvCxnSpPr/>
          <p:nvPr/>
        </p:nvCxnSpPr>
        <p:spPr>
          <a:xfrm rot="10800000" flipH="1">
            <a:off x="5486400" y="4441371"/>
            <a:ext cx="1127028" cy="33618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2" name="Google Shape;142;p20"/>
          <p:cNvCxnSpPr/>
          <p:nvPr/>
        </p:nvCxnSpPr>
        <p:spPr>
          <a:xfrm rot="10800000" flipH="1">
            <a:off x="5407742" y="4906297"/>
            <a:ext cx="875071" cy="1337187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3" name="Google Shape;143;p20"/>
          <p:cNvCxnSpPr/>
          <p:nvPr/>
        </p:nvCxnSpPr>
        <p:spPr>
          <a:xfrm>
            <a:off x="6283766" y="4916129"/>
            <a:ext cx="3185652" cy="462116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triangle" w="med" len="med"/>
            <a:tailEnd type="none" w="sm" len="sm"/>
          </a:ln>
        </p:spPr>
      </p:cxnSp>
      <p:sp>
        <p:nvSpPr>
          <p:cNvPr id="144" name="Google Shape;144;p20"/>
          <p:cNvSpPr txBox="1"/>
          <p:nvPr/>
        </p:nvSpPr>
        <p:spPr>
          <a:xfrm>
            <a:off x="6613428" y="5184165"/>
            <a:ext cx="452310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Tugs land on 11, 29 or 5 Right and taxi forward on grass to pull out in front of grid.  </a:t>
            </a: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Tug will not land on RW05R if there is a glider staged 05R</a:t>
            </a:r>
            <a:endParaRPr dirty="0"/>
          </a:p>
        </p:txBody>
      </p:sp>
      <p:sp>
        <p:nvSpPr>
          <p:cNvPr id="145" name="Google Shape;145;p20"/>
          <p:cNvSpPr/>
          <p:nvPr/>
        </p:nvSpPr>
        <p:spPr>
          <a:xfrm rot="2108866">
            <a:off x="6271210" y="3079601"/>
            <a:ext cx="290010" cy="875366"/>
          </a:xfrm>
          <a:prstGeom prst="rect">
            <a:avLst/>
          </a:prstGeom>
          <a:solidFill>
            <a:srgbClr val="FAE2D5"/>
          </a:solidFill>
          <a:ln w="19050" cap="flat" cmpd="sng">
            <a:solidFill>
              <a:srgbClr val="FAE2D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0"/>
          <p:cNvSpPr/>
          <p:nvPr/>
        </p:nvSpPr>
        <p:spPr>
          <a:xfrm rot="2108866">
            <a:off x="7004541" y="2001475"/>
            <a:ext cx="236578" cy="912984"/>
          </a:xfrm>
          <a:prstGeom prst="rect">
            <a:avLst/>
          </a:prstGeom>
          <a:solidFill>
            <a:srgbClr val="FAE2D5"/>
          </a:solidFill>
          <a:ln w="19050" cap="flat" cmpd="sng">
            <a:solidFill>
              <a:srgbClr val="FAE2D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4675095" y="1888666"/>
            <a:ext cx="2597381" cy="121644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286" y="0"/>
                </a:moveTo>
                <a:close/>
                <a:lnTo>
                  <a:pt x="286" y="120000"/>
                </a:lnTo>
              </a:path>
              <a:path w="120000" h="120000" fill="none" extrusionOk="0">
                <a:moveTo>
                  <a:pt x="286" y="54757"/>
                </a:moveTo>
                <a:lnTo>
                  <a:pt x="-31546" y="18302"/>
                </a:lnTo>
              </a:path>
            </a:pathLst>
          </a:cu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Staging areas</a:t>
            </a:r>
            <a:endParaRPr dirty="0"/>
          </a:p>
        </p:txBody>
      </p:sp>
      <p:cxnSp>
        <p:nvCxnSpPr>
          <p:cNvPr id="149" name="Google Shape;149;p20"/>
          <p:cNvCxnSpPr/>
          <p:nvPr/>
        </p:nvCxnSpPr>
        <p:spPr>
          <a:xfrm rot="10800000" flipH="1">
            <a:off x="6282813" y="3362128"/>
            <a:ext cx="1106205" cy="1539253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0" name="Google Shape;150;p20"/>
          <p:cNvCxnSpPr/>
          <p:nvPr/>
        </p:nvCxnSpPr>
        <p:spPr>
          <a:xfrm>
            <a:off x="1396180" y="4178983"/>
            <a:ext cx="4090220" cy="598568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1" name="Google Shape;151;p20"/>
          <p:cNvCxnSpPr/>
          <p:nvPr/>
        </p:nvCxnSpPr>
        <p:spPr>
          <a:xfrm>
            <a:off x="7876592" y="1586685"/>
            <a:ext cx="341511" cy="278407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2" name="Google Shape;152;p20"/>
          <p:cNvCxnSpPr/>
          <p:nvPr/>
        </p:nvCxnSpPr>
        <p:spPr>
          <a:xfrm flipH="1">
            <a:off x="7613987" y="1595252"/>
            <a:ext cx="262605" cy="394043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" name="Chord 1">
            <a:extLst>
              <a:ext uri="{FF2B5EF4-FFF2-40B4-BE49-F238E27FC236}">
                <a16:creationId xmlns:a16="http://schemas.microsoft.com/office/drawing/2014/main" id="{3DF5FE57-DCC0-FC82-666B-A54DC1912971}"/>
              </a:ext>
            </a:extLst>
          </p:cNvPr>
          <p:cNvSpPr/>
          <p:nvPr/>
        </p:nvSpPr>
        <p:spPr>
          <a:xfrm rot="14242534">
            <a:off x="6922956" y="3988412"/>
            <a:ext cx="379447" cy="393572"/>
          </a:xfrm>
          <a:prstGeom prst="chor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B79E8E6-8793-9316-110A-4CE9F1754090}"/>
              </a:ext>
            </a:extLst>
          </p:cNvPr>
          <p:cNvCxnSpPr>
            <a:cxnSpLocks/>
          </p:cNvCxnSpPr>
          <p:nvPr/>
        </p:nvCxnSpPr>
        <p:spPr>
          <a:xfrm>
            <a:off x="5229843" y="3824748"/>
            <a:ext cx="1052969" cy="255639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621116D-B3C9-1650-28D9-CEF09D06DA11}"/>
              </a:ext>
            </a:extLst>
          </p:cNvPr>
          <p:cNvCxnSpPr>
            <a:cxnSpLocks/>
          </p:cNvCxnSpPr>
          <p:nvPr/>
        </p:nvCxnSpPr>
        <p:spPr>
          <a:xfrm>
            <a:off x="6045680" y="2680888"/>
            <a:ext cx="367374" cy="395038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RW23 Operations</a:t>
            </a:r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RW 23</a:t>
            </a:r>
            <a:endParaRPr dirty="0"/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en-US" dirty="0"/>
              <a:t>Often turbulent on final with any cross wind due to hills on west side of approach end</a:t>
            </a:r>
            <a:endParaRPr dirty="0"/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en-US" dirty="0"/>
              <a:t>Plan to land reasonably long and roll-out to the Taxi-way.  It is a long runway, remember to make your base based on your aiming point not necessarily based on where the end of the runway is!</a:t>
            </a:r>
            <a:endParaRPr dirty="0"/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en-US" dirty="0"/>
              <a:t>Left Grass is </a:t>
            </a:r>
            <a:r>
              <a:rPr lang="en-US" dirty="0" err="1"/>
              <a:t>landable</a:t>
            </a:r>
            <a:r>
              <a:rPr lang="en-US" dirty="0"/>
              <a:t> by 15m glider if needed.  </a:t>
            </a:r>
            <a:r>
              <a:rPr lang="en-US" b="1" dirty="0"/>
              <a:t>Always aim and land beyond where the grass widens out.  The first 1000ft or so is too narrow.</a:t>
            </a:r>
            <a:endParaRPr b="1" dirty="0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en-US" dirty="0"/>
              <a:t>RW23 Staging and Gridding</a:t>
            </a:r>
            <a:endParaRPr dirty="0"/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en-US" dirty="0"/>
              <a:t>The front of the Grid will be at the north-end of the west side cut out and extending back from there</a:t>
            </a:r>
            <a:endParaRPr dirty="0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en-US" dirty="0"/>
              <a:t>During Launch</a:t>
            </a:r>
            <a:endParaRPr dirty="0"/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en-US" dirty="0"/>
              <a:t>No personnel or equipment on East side of the runway except to launch or retrieve.</a:t>
            </a:r>
            <a:endParaRPr dirty="0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en-US" dirty="0"/>
              <a:t>Relights</a:t>
            </a:r>
            <a:endParaRPr dirty="0"/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en-US" dirty="0"/>
              <a:t>You may land 23 Right on the grass.  Roll-out beyond the front of the grid and </a:t>
            </a:r>
            <a:r>
              <a:rPr lang="en-US" u="sng" dirty="0"/>
              <a:t>expect to be pulled across to the west side for tow-back in the west side grass</a:t>
            </a:r>
            <a:r>
              <a:rPr lang="en-US" dirty="0"/>
              <a:t>.</a:t>
            </a:r>
            <a:endParaRPr dirty="0"/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en-US" dirty="0"/>
              <a:t>Also fine to land 11 or 29 and we will send a cart.	</a:t>
            </a:r>
            <a:endParaRPr dirty="0"/>
          </a:p>
          <a:p>
            <a:pPr marL="228600" lvl="0" indent="-9080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9080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9080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65" name="Google Shape;165;p22"/>
          <p:cNvPicPr preferRelativeResize="0"/>
          <p:nvPr/>
        </p:nvPicPr>
        <p:blipFill rotWithShape="1">
          <a:blip r:embed="rId3">
            <a:alphaModFix/>
          </a:blip>
          <a:srcRect b="10649"/>
          <a:stretch/>
        </p:blipFill>
        <p:spPr>
          <a:xfrm>
            <a:off x="838200" y="365125"/>
            <a:ext cx="9107680" cy="612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</a:pPr>
            <a:r>
              <a:rPr lang="en-US" sz="44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RW23 Operations</a:t>
            </a:r>
            <a:endParaRPr/>
          </a:p>
        </p:txBody>
      </p:sp>
      <p:sp>
        <p:nvSpPr>
          <p:cNvPr id="167" name="Google Shape;167;p22"/>
          <p:cNvSpPr/>
          <p:nvPr/>
        </p:nvSpPr>
        <p:spPr>
          <a:xfrm>
            <a:off x="3004713" y="2172929"/>
            <a:ext cx="3441290" cy="91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20286" y="0"/>
                </a:moveTo>
                <a:close/>
                <a:lnTo>
                  <a:pt x="120286" y="120000"/>
                </a:lnTo>
              </a:path>
              <a:path w="120000" h="120000" fill="none" extrusionOk="0">
                <a:moveTo>
                  <a:pt x="120286" y="90887"/>
                </a:moveTo>
                <a:lnTo>
                  <a:pt x="155396" y="101284"/>
                </a:lnTo>
              </a:path>
            </a:pathLst>
          </a:cu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West side Cut-out.  Tugs stage here.  Grid is from here back</a:t>
            </a:r>
            <a:endParaRPr dirty="0"/>
          </a:p>
        </p:txBody>
      </p:sp>
      <p:sp>
        <p:nvSpPr>
          <p:cNvPr id="169" name="Google Shape;169;p22"/>
          <p:cNvSpPr/>
          <p:nvPr/>
        </p:nvSpPr>
        <p:spPr>
          <a:xfrm rot="2108866">
            <a:off x="6599755" y="1879306"/>
            <a:ext cx="153758" cy="1568336"/>
          </a:xfrm>
          <a:prstGeom prst="rect">
            <a:avLst/>
          </a:prstGeom>
          <a:solidFill>
            <a:srgbClr val="FAE2D5"/>
          </a:solidFill>
          <a:ln w="19050" cap="flat" cmpd="sng">
            <a:solidFill>
              <a:srgbClr val="FAE2D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22"/>
          <p:cNvCxnSpPr/>
          <p:nvPr/>
        </p:nvCxnSpPr>
        <p:spPr>
          <a:xfrm>
            <a:off x="7190932" y="2290916"/>
            <a:ext cx="399571" cy="275303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2" name="Google Shape;172;p22"/>
          <p:cNvSpPr txBox="1"/>
          <p:nvPr/>
        </p:nvSpPr>
        <p:spPr>
          <a:xfrm>
            <a:off x="8284740" y="832982"/>
            <a:ext cx="159282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Grass widens out here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 landings must be beyond narrow section</a:t>
            </a:r>
            <a:endParaRPr/>
          </a:p>
        </p:txBody>
      </p:sp>
      <p:cxnSp>
        <p:nvCxnSpPr>
          <p:cNvPr id="173" name="Google Shape;173;p22"/>
          <p:cNvCxnSpPr/>
          <p:nvPr/>
        </p:nvCxnSpPr>
        <p:spPr>
          <a:xfrm flipH="1">
            <a:off x="7462684" y="2172929"/>
            <a:ext cx="707922" cy="117987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4" name="Google Shape;174;p22"/>
          <p:cNvCxnSpPr/>
          <p:nvPr/>
        </p:nvCxnSpPr>
        <p:spPr>
          <a:xfrm>
            <a:off x="5754267" y="4084157"/>
            <a:ext cx="341511" cy="278407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5" name="Google Shape;175;p22"/>
          <p:cNvCxnSpPr/>
          <p:nvPr/>
        </p:nvCxnSpPr>
        <p:spPr>
          <a:xfrm rot="10800000" flipH="1">
            <a:off x="5754267" y="3647770"/>
            <a:ext cx="272907" cy="444954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" name="Chord 1">
            <a:extLst>
              <a:ext uri="{FF2B5EF4-FFF2-40B4-BE49-F238E27FC236}">
                <a16:creationId xmlns:a16="http://schemas.microsoft.com/office/drawing/2014/main" id="{958590F5-9347-2AFB-F699-56B9640EE896}"/>
              </a:ext>
            </a:extLst>
          </p:cNvPr>
          <p:cNvSpPr/>
          <p:nvPr/>
        </p:nvSpPr>
        <p:spPr>
          <a:xfrm rot="3661884">
            <a:off x="5992225" y="3152137"/>
            <a:ext cx="379447" cy="393572"/>
          </a:xfrm>
          <a:prstGeom prst="chor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83FCA91-6F03-E019-4ABD-5B40E17A554E}"/>
              </a:ext>
            </a:extLst>
          </p:cNvPr>
          <p:cNvCxnSpPr>
            <a:cxnSpLocks/>
          </p:cNvCxnSpPr>
          <p:nvPr/>
        </p:nvCxnSpPr>
        <p:spPr>
          <a:xfrm>
            <a:off x="5587920" y="2908586"/>
            <a:ext cx="367374" cy="395038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1391</Words>
  <Application>Microsoft Office PowerPoint</Application>
  <PresentationFormat>Widescreen</PresentationFormat>
  <Paragraphs>135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Play</vt:lpstr>
      <vt:lpstr>Wingdings 2</vt:lpstr>
      <vt:lpstr>Calibri</vt:lpstr>
      <vt:lpstr>Constantia</vt:lpstr>
      <vt:lpstr>Arial</vt:lpstr>
      <vt:lpstr>Flow</vt:lpstr>
      <vt:lpstr>Ground Operations Review </vt:lpstr>
      <vt:lpstr>PowerPoint Presentation</vt:lpstr>
      <vt:lpstr>General Guidelines</vt:lpstr>
      <vt:lpstr>General Guidelines</vt:lpstr>
      <vt:lpstr>General Guidelines</vt:lpstr>
      <vt:lpstr>RW 5 Cautions</vt:lpstr>
      <vt:lpstr>RW05 Operations</vt:lpstr>
      <vt:lpstr>RW23 Operations</vt:lpstr>
      <vt:lpstr>PowerPoint Presentation</vt:lpstr>
      <vt:lpstr>RW29 Operations</vt:lpstr>
      <vt:lpstr>PowerPoint Presentation</vt:lpstr>
      <vt:lpstr>RW11 Operations</vt:lpstr>
      <vt:lpstr>PowerPoint Presentation</vt:lpstr>
      <vt:lpstr>Relight Considerations</vt:lpstr>
      <vt:lpstr>Towing Procedures </vt:lpstr>
      <vt:lpstr>Launch Procedure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Alasdair Crawford</dc:creator>
  <cp:lastModifiedBy>Alasdair Crawford</cp:lastModifiedBy>
  <cp:revision>7</cp:revision>
  <dcterms:modified xsi:type="dcterms:W3CDTF">2026-04-03T18:56:10Z</dcterms:modified>
</cp:coreProperties>
</file>