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78" r:id="rId11"/>
    <p:sldId id="280" r:id="rId12"/>
    <p:sldId id="281" r:id="rId13"/>
    <p:sldId id="269" r:id="rId14"/>
    <p:sldId id="270" r:id="rId15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63" autoAdjust="0"/>
  </p:normalViewPr>
  <p:slideViewPr>
    <p:cSldViewPr>
      <p:cViewPr varScale="1">
        <p:scale>
          <a:sx n="76" d="100"/>
          <a:sy n="76" d="100"/>
        </p:scale>
        <p:origin x="11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689CF97-685D-44C1-9E23-DA240E1B67EB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7762146-BF20-4DDB-8358-FF8ECD41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02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62146-BF20-4DDB-8358-FF8ECD41C6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7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Several ways to find it  - click here, enter password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62146-BF20-4DDB-8358-FF8ECD41C6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68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Click  on “Sign Up” and follow the prompts</a:t>
            </a:r>
          </a:p>
          <a:p>
            <a:r>
              <a:rPr lang="en-US" dirty="0"/>
              <a:t>Note: no </a:t>
            </a:r>
            <a:r>
              <a:rPr lang="en-US" dirty="0" err="1"/>
              <a:t>towpilot</a:t>
            </a:r>
            <a:r>
              <a:rPr lang="en-US" dirty="0"/>
              <a:t> yet on April 19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62146-BF20-4DDB-8358-FF8ECD41C6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18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Here’s what it looks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62146-BF20-4DDB-8358-FF8ECD41C6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6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1" t="5584" r="17801" b="7155"/>
          <a:stretch/>
        </p:blipFill>
        <p:spPr>
          <a:xfrm>
            <a:off x="7696200" y="228600"/>
            <a:ext cx="1274674" cy="1295400"/>
          </a:xfrm>
          <a:prstGeom prst="ellipse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00EDD1-3886-4A0C-B608-66967D2FAB6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6C2E67-B401-4C46-8E05-927E038D34F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7851648" cy="1828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NESA </a:t>
            </a:r>
            <a:br>
              <a:rPr lang="en-US" dirty="0"/>
            </a:br>
            <a:r>
              <a:rPr lang="en-US" dirty="0"/>
              <a:t>Spring Safety Meeting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1" t="5584" r="17801" b="7155"/>
          <a:stretch/>
        </p:blipFill>
        <p:spPr>
          <a:xfrm>
            <a:off x="7696201" y="235530"/>
            <a:ext cx="1274675" cy="1295400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89B659-DC54-5FC8-104F-F0C20B7423E8}"/>
              </a:ext>
            </a:extLst>
          </p:cNvPr>
          <p:cNvSpPr txBox="1"/>
          <p:nvPr/>
        </p:nvSpPr>
        <p:spPr>
          <a:xfrm>
            <a:off x="1066800" y="36576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Tow and Instructor Scheduling</a:t>
            </a:r>
          </a:p>
        </p:txBody>
      </p:sp>
    </p:spTree>
    <p:extLst>
      <p:ext uri="{BB962C8B-B14F-4D97-AF65-F5344CB8AC3E}">
        <p14:creationId xmlns:p14="http://schemas.microsoft.com/office/powerpoint/2010/main" val="3962135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81435C-8C07-DE8A-9BAB-1F246866A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73360" y="0"/>
            <a:ext cx="921736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2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AEE08-459F-DA77-5751-207A497B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make this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913F6-8A03-AF70-1FF1-01F00C911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club members should help.</a:t>
            </a:r>
          </a:p>
          <a:p>
            <a:pPr lvl="1"/>
            <a:r>
              <a:rPr lang="en-US" dirty="0"/>
              <a:t>Take a Ground Ops slot for half a day, fly the other half</a:t>
            </a:r>
          </a:p>
          <a:p>
            <a:pPr lvl="1"/>
            <a:r>
              <a:rPr lang="en-US" dirty="0"/>
              <a:t>No half day distinction for Line Crew, but you could do the same.</a:t>
            </a:r>
          </a:p>
          <a:p>
            <a:r>
              <a:rPr lang="en-US" dirty="0"/>
              <a:t>Learners signing up for instruction should also sign up for a spell as Line Crew or Ground Ops – once qualified.</a:t>
            </a:r>
          </a:p>
          <a:p>
            <a:r>
              <a:rPr lang="en-US" dirty="0"/>
              <a:t>CFIGs are working on training materials </a:t>
            </a:r>
          </a:p>
          <a:p>
            <a:r>
              <a:rPr lang="en-US" dirty="0"/>
              <a:t>Meanwhile – take the SSF Wing Runner Course online</a:t>
            </a:r>
          </a:p>
        </p:txBody>
      </p:sp>
    </p:spTree>
    <p:extLst>
      <p:ext uri="{BB962C8B-B14F-4D97-AF65-F5344CB8AC3E}">
        <p14:creationId xmlns:p14="http://schemas.microsoft.com/office/powerpoint/2010/main" val="19756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AEE3E7-5BF5-A06B-4430-1EB81C34E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8575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32336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</a:t>
            </a:r>
            <a:r>
              <a:rPr lang="en-US" dirty="0" err="1"/>
              <a:t>Tools:W&amp;B</a:t>
            </a:r>
            <a:r>
              <a:rPr lang="en-US" dirty="0"/>
              <a:t> Calculators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928814"/>
            <a:ext cx="1143000" cy="2449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1752601" y="2936815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199" y="2514600"/>
            <a:ext cx="2806081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ight Arrow 7"/>
          <p:cNvSpPr/>
          <p:nvPr/>
        </p:nvSpPr>
        <p:spPr>
          <a:xfrm>
            <a:off x="4648200" y="2954356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80" y="1989706"/>
            <a:ext cx="2681947" cy="418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7751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Tools: POH’s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1143000" cy="2449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1752600" y="2819283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77134"/>
            <a:ext cx="5133975" cy="294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01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1E610-CF1A-25D5-24A0-A07753F51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Season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EC142-90E7-9A9B-813E-70E9E2BAC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In 2025:</a:t>
            </a:r>
          </a:p>
          <a:p>
            <a:pPr lvl="1"/>
            <a:r>
              <a:rPr lang="en-US" sz="4000" dirty="0"/>
              <a:t>~17 “learners”</a:t>
            </a:r>
          </a:p>
          <a:p>
            <a:pPr lvl="1"/>
            <a:r>
              <a:rPr lang="en-US" sz="4000" dirty="0"/>
              <a:t>8 very active instructors</a:t>
            </a:r>
          </a:p>
          <a:p>
            <a:pPr lvl="1"/>
            <a:r>
              <a:rPr lang="en-US" sz="4000" dirty="0"/>
              <a:t>Tow &amp; instructors assigned for each day at the start of the season</a:t>
            </a:r>
          </a:p>
          <a:p>
            <a:pPr lvl="1"/>
            <a:r>
              <a:rPr lang="en-US" sz="4000" dirty="0"/>
              <a:t>Many weekend days we were able to add an instructor to teach up to 8 learners</a:t>
            </a:r>
          </a:p>
          <a:p>
            <a:pPr marL="393192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11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779A8-C8A7-C167-2E21-CB8EE2166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7938-BEA8-E999-5036-5C45D913B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Season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EF2B5-3632-F509-6BBB-FDB5BB8C9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In 2026:</a:t>
            </a:r>
          </a:p>
          <a:p>
            <a:pPr lvl="1"/>
            <a:r>
              <a:rPr lang="en-US" sz="3600" dirty="0"/>
              <a:t>Anticipating about the same number of learners</a:t>
            </a:r>
          </a:p>
          <a:p>
            <a:pPr lvl="1"/>
            <a:r>
              <a:rPr lang="en-US" sz="3600" dirty="0"/>
              <a:t>6 instructors, some with reduced availability, impacts tow pilots too</a:t>
            </a:r>
          </a:p>
          <a:p>
            <a:pPr lvl="1"/>
            <a:r>
              <a:rPr lang="en-US" sz="3600" dirty="0"/>
              <a:t>Result: lots of holes on the schedule</a:t>
            </a:r>
          </a:p>
          <a:p>
            <a:pPr lvl="1"/>
            <a:endParaRPr lang="en-US" sz="3600" dirty="0"/>
          </a:p>
          <a:p>
            <a:pPr lvl="1"/>
            <a:endParaRPr lang="en-US" sz="36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63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64F4-24E8-126B-B014-19170DE9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the shortfalls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D03-F261-78CF-A3F8-6F902347A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Instructors &amp; Tow Pilots encouraged to fill in the gaps when able</a:t>
            </a:r>
          </a:p>
          <a:p>
            <a:r>
              <a:rPr lang="en-US" sz="3600" dirty="0"/>
              <a:t>Looking for additional volunteers</a:t>
            </a:r>
          </a:p>
          <a:p>
            <a:r>
              <a:rPr lang="en-US" sz="3600" dirty="0"/>
              <a:t>Other options considered…</a:t>
            </a:r>
          </a:p>
          <a:p>
            <a:r>
              <a:rPr lang="en-US" sz="3600" dirty="0"/>
              <a:t>“Instruction Wanted” limited to 4 on days when IP available.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5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CB55-1664-B872-66B5-C70C546CB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you can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68354-C983-873C-6953-101FBD48D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Sign up for instruction NLT Wednesday </a:t>
            </a:r>
          </a:p>
          <a:p>
            <a:pPr lvl="1"/>
            <a:r>
              <a:rPr lang="en-US" sz="3200" dirty="0"/>
              <a:t>don’t wait until Friday</a:t>
            </a:r>
          </a:p>
          <a:p>
            <a:r>
              <a:rPr lang="en-US" sz="3200" dirty="0"/>
              <a:t>Please – don’t hog the slots</a:t>
            </a:r>
          </a:p>
          <a:p>
            <a:pPr lvl="1"/>
            <a:r>
              <a:rPr lang="en-US" sz="3200" dirty="0"/>
              <a:t>One day per instructional weekend to start</a:t>
            </a:r>
          </a:p>
          <a:p>
            <a:pPr lvl="1"/>
            <a:r>
              <a:rPr lang="en-US" sz="3200" dirty="0"/>
              <a:t>If there are unclaimed slots on Thursday, then you can sign up for a second day (when available)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06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68394-12B5-303C-1E6D-F11D38B8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Website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5EC694-7E00-048C-61CF-FF96F06FC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93631"/>
            <a:ext cx="9144000" cy="506436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84825CF-79B6-59DF-A077-2359D3A21059}"/>
              </a:ext>
            </a:extLst>
          </p:cNvPr>
          <p:cNvSpPr/>
          <p:nvPr/>
        </p:nvSpPr>
        <p:spPr>
          <a:xfrm>
            <a:off x="5562600" y="6248400"/>
            <a:ext cx="1905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0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22CC0-E74B-EF99-E268-BADAFC754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EA74E-7FD7-E59A-2D9A-71D0C9A30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Website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E130E8-0A39-10FC-8577-263ED3467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-6755"/>
            <a:ext cx="8526009" cy="686475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C0FC3A1-D7AB-825D-C15D-812CC511CB84}"/>
              </a:ext>
            </a:extLst>
          </p:cNvPr>
          <p:cNvSpPr/>
          <p:nvPr/>
        </p:nvSpPr>
        <p:spPr>
          <a:xfrm>
            <a:off x="6248400" y="4419600"/>
            <a:ext cx="1524000" cy="3992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5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9CAB8-50D7-2A82-8C18-A3AA7068E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8B38-61A6-4D06-791E-DF515A234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interest of improving safety our Board has approved another change in scheduling.</a:t>
            </a:r>
          </a:p>
          <a:p>
            <a:r>
              <a:rPr lang="en-US" dirty="0"/>
              <a:t>On flying days there will now be 2 “Ground Ops” slots to fill.</a:t>
            </a:r>
          </a:p>
          <a:p>
            <a:pPr lvl="1"/>
            <a:r>
              <a:rPr lang="en-US" dirty="0"/>
              <a:t>Morning and Afternoon</a:t>
            </a:r>
          </a:p>
          <a:p>
            <a:pPr lvl="1"/>
            <a:r>
              <a:rPr lang="en-US" dirty="0"/>
              <a:t>Procedures and staffing left safety oversight to the duty instructor </a:t>
            </a:r>
          </a:p>
          <a:p>
            <a:pPr lvl="1"/>
            <a:r>
              <a:rPr lang="en-US" dirty="0"/>
              <a:t>We need more effective oversight than that</a:t>
            </a:r>
          </a:p>
          <a:p>
            <a:pPr lvl="1"/>
            <a:r>
              <a:rPr lang="en-US" dirty="0"/>
              <a:t>Ground Ops person will ground operations, line crew activities, and logging.</a:t>
            </a:r>
          </a:p>
        </p:txBody>
      </p:sp>
    </p:spTree>
    <p:extLst>
      <p:ext uri="{BB962C8B-B14F-4D97-AF65-F5344CB8AC3E}">
        <p14:creationId xmlns:p14="http://schemas.microsoft.com/office/powerpoint/2010/main" val="2410666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DEE2-78C9-57C5-581E-FF2DAB917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Crew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17005-A851-6AD1-175C-FC835311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Separate sign up for Line Crew</a:t>
            </a:r>
          </a:p>
          <a:p>
            <a:pPr lvl="1"/>
            <a:r>
              <a:rPr lang="en-US" dirty="0"/>
              <a:t>Responsible for getting gliders into launch position and making the launch happen.</a:t>
            </a:r>
          </a:p>
          <a:p>
            <a:pPr lvl="1"/>
            <a:r>
              <a:rPr lang="en-US" dirty="0"/>
              <a:t>Responsible for retrieving landed gliders and getting them back to launch position.</a:t>
            </a:r>
          </a:p>
          <a:p>
            <a:r>
              <a:rPr lang="en-US" dirty="0"/>
              <a:t>Looks like one sign up slot, but this isn’t a single person job. </a:t>
            </a:r>
          </a:p>
        </p:txBody>
      </p:sp>
    </p:spTree>
    <p:extLst>
      <p:ext uri="{BB962C8B-B14F-4D97-AF65-F5344CB8AC3E}">
        <p14:creationId xmlns:p14="http://schemas.microsoft.com/office/powerpoint/2010/main" val="2824218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708</TotalTime>
  <Words>423</Words>
  <Application>Microsoft Office PowerPoint</Application>
  <PresentationFormat>On-screen Show (4:3)</PresentationFormat>
  <Paragraphs>58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Flow</vt:lpstr>
      <vt:lpstr>NESA  Spring Safety Meeting 2026</vt:lpstr>
      <vt:lpstr>2025 Season </vt:lpstr>
      <vt:lpstr>2026 Season </vt:lpstr>
      <vt:lpstr>Dealing with the shortfalls</vt:lpstr>
      <vt:lpstr>How you can help</vt:lpstr>
      <vt:lpstr>Scheduling Website</vt:lpstr>
      <vt:lpstr>Scheduling Website</vt:lpstr>
      <vt:lpstr>Another Change</vt:lpstr>
      <vt:lpstr>Line Crew</vt:lpstr>
      <vt:lpstr>PowerPoint Presentation</vt:lpstr>
      <vt:lpstr>How do we make this work?</vt:lpstr>
      <vt:lpstr>Questions?</vt:lpstr>
      <vt:lpstr>Website Tools:W&amp;B Calculators</vt:lpstr>
      <vt:lpstr>Website Tools: POH’s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Reminders</dc:title>
  <dc:creator>Alasdair Crawford</dc:creator>
  <cp:lastModifiedBy>Bill Barry</cp:lastModifiedBy>
  <cp:revision>57</cp:revision>
  <cp:lastPrinted>2017-04-22T12:30:45Z</cp:lastPrinted>
  <dcterms:created xsi:type="dcterms:W3CDTF">2016-04-06T01:30:58Z</dcterms:created>
  <dcterms:modified xsi:type="dcterms:W3CDTF">2026-04-03T21:50:17Z</dcterms:modified>
</cp:coreProperties>
</file>